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bookmarkIdSeed="5">
  <p:sldMasterIdLst>
    <p:sldMasterId id="2147483648" r:id="rId1"/>
  </p:sldMasterIdLst>
  <p:notesMasterIdLst>
    <p:notesMasterId r:id="rId15"/>
  </p:notesMasterIdLst>
  <p:sldIdLst>
    <p:sldId id="1059" r:id="rId2"/>
    <p:sldId id="1047" r:id="rId3"/>
    <p:sldId id="1050" r:id="rId4"/>
    <p:sldId id="1048" r:id="rId5"/>
    <p:sldId id="1051" r:id="rId6"/>
    <p:sldId id="1049" r:id="rId7"/>
    <p:sldId id="1053" r:id="rId8"/>
    <p:sldId id="1054" r:id="rId9"/>
    <p:sldId id="1055" r:id="rId10"/>
    <p:sldId id="1058" r:id="rId11"/>
    <p:sldId id="1056" r:id="rId12"/>
    <p:sldId id="1057" r:id="rId13"/>
    <p:sldId id="757" r:id="rId1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C9"/>
    <a:srgbClr val="FF9900"/>
    <a:srgbClr val="996600"/>
    <a:srgbClr val="FF66FF"/>
    <a:srgbClr val="00FF00"/>
    <a:srgbClr val="3399FF"/>
    <a:srgbClr val="BBE0E3"/>
    <a:srgbClr val="DAC052"/>
    <a:srgbClr val="F8F3E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82" autoAdjust="0"/>
  </p:normalViewPr>
  <p:slideViewPr>
    <p:cSldViewPr>
      <p:cViewPr varScale="1">
        <p:scale>
          <a:sx n="124" d="100"/>
          <a:sy n="124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314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fld id="{800CDBA3-C83D-4E13-82EF-C89DA4A2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A5655-4EC1-4D7D-BFAD-20F6DBE16D5E}" type="slidenum">
              <a:rPr lang="ru-RU" smtClean="0"/>
              <a:pPr/>
              <a:t>0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23CF-282E-4B67-AF63-F7700663FBAE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6009C-CAE8-46FC-82CF-43DADF63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A80F-21EE-447B-8F9A-CE12AC1CA20B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C3D2-9823-410B-A5A3-2E5AA8A20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6E75-C97D-4DB5-9FD2-73ADA8CD5006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7614-F379-4E51-B206-19EC61D65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072B-114E-4C8E-A508-BB2057694F16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D2E7-D1F7-4E7F-B4B7-4D6C8F5E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2D72-55E1-4D50-A7C3-C6C432838B5E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371-0885-4DA6-853F-C8B855E9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6B1F-B8D9-4E03-8272-49018FE03997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E1457-5553-4384-A780-E3A87EC95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8999-1276-43B7-B6CD-6F9F642A401F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9F8F-B2D3-4683-B031-15C90C154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78B6-FF5C-4ACC-A9F1-4BC36AB1564A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0BC7-5E2F-4FF4-815E-6A4F8FDBF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F572-5B3B-4883-9FDE-301505C5F027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328-21E0-4507-8E1F-783934C72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7027-FA6E-4F2C-AF8F-728A44543655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4550-A249-48E8-A0DF-47B525DB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6921-7D91-4736-8266-26BDCC90DF07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3131-57D5-4DFB-8AC6-987BF3E9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C1E4-247C-45CF-86E7-442D09167A3B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0497-8675-4C5D-9B35-E9F7175D2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E7EDF5"/>
          </a:fgClr>
          <a:bgClr>
            <a:srgbClr val="F1F8F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197BF323-B417-4E69-BF13-AC3574CA5EC4}" type="datetime1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592C9F-6A3E-42F8-97C1-99E7F2A42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6212E-805D-4B8D-A9CD-E753F2033F21}" type="slidenum">
              <a:rPr lang="ru-RU" smtClean="0"/>
              <a:pPr/>
              <a:t>0</a:t>
            </a:fld>
            <a:endParaRPr lang="ru-RU" smtClean="0"/>
          </a:p>
        </p:txBody>
      </p:sp>
      <p:pic>
        <p:nvPicPr>
          <p:cNvPr id="2051" name="Picture 2" descr="titul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8263"/>
            <a:ext cx="8961437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5"/>
            <a:chExt cx="5760" cy="4325"/>
          </a:xfrm>
        </p:grpSpPr>
        <p:sp>
          <p:nvSpPr>
            <p:cNvPr id="2063" name="Rectangle 4"/>
            <p:cNvSpPr>
              <a:spLocks noChangeArrowheads="1"/>
            </p:cNvSpPr>
            <p:nvPr/>
          </p:nvSpPr>
          <p:spPr bwMode="auto">
            <a:xfrm>
              <a:off x="0" y="22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5"/>
            <p:cNvSpPr>
              <a:spLocks noChangeArrowheads="1"/>
            </p:cNvSpPr>
            <p:nvPr/>
          </p:nvSpPr>
          <p:spPr bwMode="auto">
            <a:xfrm rot="-5400000">
              <a:off x="3573" y="2154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6"/>
            <p:cNvSpPr>
              <a:spLocks noChangeArrowheads="1"/>
            </p:cNvSpPr>
            <p:nvPr/>
          </p:nvSpPr>
          <p:spPr bwMode="auto">
            <a:xfrm rot="5400000" flipV="1">
              <a:off x="-2132" y="2154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7"/>
            <p:cNvSpPr>
              <a:spLocks noChangeArrowheads="1"/>
            </p:cNvSpPr>
            <p:nvPr/>
          </p:nvSpPr>
          <p:spPr bwMode="auto">
            <a:xfrm flipH="1" flipV="1">
              <a:off x="0" y="45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8"/>
            <p:cNvSpPr>
              <a:spLocks noChangeArrowheads="1"/>
            </p:cNvSpPr>
            <p:nvPr/>
          </p:nvSpPr>
          <p:spPr bwMode="auto">
            <a:xfrm>
              <a:off x="0" y="4269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9"/>
            <p:cNvSpPr>
              <a:spLocks noChangeArrowheads="1"/>
            </p:cNvSpPr>
            <p:nvPr/>
          </p:nvSpPr>
          <p:spPr bwMode="auto">
            <a:xfrm rot="5400000" flipV="1">
              <a:off x="3550" y="2149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0"/>
            <p:cNvSpPr>
              <a:spLocks noChangeArrowheads="1"/>
            </p:cNvSpPr>
            <p:nvPr/>
          </p:nvSpPr>
          <p:spPr bwMode="auto">
            <a:xfrm flipH="1">
              <a:off x="0" y="4292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1"/>
            <p:cNvSpPr>
              <a:spLocks noChangeArrowheads="1"/>
            </p:cNvSpPr>
            <p:nvPr/>
          </p:nvSpPr>
          <p:spPr bwMode="auto">
            <a:xfrm rot="5400000" flipH="1">
              <a:off x="-2108" y="2152"/>
              <a:ext cx="4315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61548" name="Picture 12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2816225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49" name="Picture 13" descr="ptic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1765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0" name="Picture 14" descr="ptic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938" y="2636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1" name="Picture 15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2995613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2" name="Picture 16" descr="ptic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335597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3" name="Picture 17" descr="ptic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5" y="28162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go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250031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1557" name="Text Box 21" descr="Horizontal brick"/>
          <p:cNvSpPr txBox="1">
            <a:spLocks noChangeArrowheads="1"/>
          </p:cNvSpPr>
          <p:nvPr/>
        </p:nvSpPr>
        <p:spPr bwMode="auto">
          <a:xfrm>
            <a:off x="2447925" y="366713"/>
            <a:ext cx="6337300" cy="6194425"/>
          </a:xfrm>
          <a:prstGeom prst="rect">
            <a:avLst/>
          </a:prstGeom>
          <a:pattFill prst="horzBrick">
            <a:fgClr>
              <a:srgbClr val="F8F2DC"/>
            </a:fgClr>
            <a:bgClr>
              <a:srgbClr val="FDFAF1"/>
            </a:bgClr>
          </a:pattFill>
          <a:ln w="57150" cmpd="thickThin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198000" rIns="198000"/>
          <a:lstStyle/>
          <a:p>
            <a:pPr algn="ctr">
              <a:lnSpc>
                <a:spcPct val="50000"/>
              </a:lnSpc>
              <a:spcAft>
                <a:spcPct val="100000"/>
              </a:spcAft>
              <a:defRPr/>
            </a:pPr>
            <a:endParaRPr lang="ru-RU" sz="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000" dirty="0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Игорь Борисович Бурдонов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000" dirty="0" smtClean="0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Андрей Вячеславович Максимов</a:t>
            </a:r>
            <a:endParaRPr lang="ru-RU" sz="3000" dirty="0">
              <a:solidFill>
                <a:srgbClr val="331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2400"/>
              </a:spcBef>
              <a:defRPr/>
            </a:pPr>
            <a:r>
              <a:rPr lang="ru-RU" sz="3200" spc="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КОМПЬЮТЕРНАЯ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3200" spc="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СТРУКТУРИЗАЦИЯ 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3200" spc="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КАНОНИЧЕСКИХ ТЕКСТОВ</a:t>
            </a:r>
            <a:endParaRPr lang="ru-RU" sz="3200" spc="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1558" name="Text Box 22"/>
          <p:cNvSpPr txBox="1">
            <a:spLocks noChangeArrowheads="1"/>
          </p:cNvSpPr>
          <p:nvPr/>
        </p:nvSpPr>
        <p:spPr bwMode="auto">
          <a:xfrm>
            <a:off x="2808288" y="5504359"/>
            <a:ext cx="5725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/>
              <a:t>   </a:t>
            </a:r>
            <a:r>
              <a:rPr lang="ru-RU" sz="2000" b="0" dirty="0">
                <a:solidFill>
                  <a:srgbClr val="58A5FA"/>
                </a:solidFill>
              </a:rPr>
              <a:t>Институт Системного Программирования </a:t>
            </a:r>
            <a:r>
              <a:rPr lang="ru-RU" sz="2000" b="0" dirty="0" smtClean="0">
                <a:solidFill>
                  <a:srgbClr val="58A5FA"/>
                </a:solidFill>
              </a:rPr>
              <a:t>РАН</a:t>
            </a:r>
          </a:p>
          <a:p>
            <a:pPr algn="ctr">
              <a:spcBef>
                <a:spcPct val="50000"/>
              </a:spcBef>
            </a:pPr>
            <a:r>
              <a:rPr lang="ru-RU" sz="2000" b="0" dirty="0" smtClean="0">
                <a:solidFill>
                  <a:srgbClr val="58A5FA"/>
                </a:solidFill>
              </a:rPr>
              <a:t>2023</a:t>
            </a:r>
            <a:endParaRPr lang="ru-RU" sz="2000" b="0" dirty="0"/>
          </a:p>
        </p:txBody>
      </p:sp>
      <p:pic>
        <p:nvPicPr>
          <p:cNvPr id="961554" name="Picture 18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2584450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41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19796E-6 C 0.00313 -0.00901 0.00643 -0.0178 0.01146 -0.02705 C 0.0165 -0.0363 0.0184 -0.0481 0.03038 -0.05573 C 0.04236 -0.06336 0.07101 -0.07539 0.08368 -0.07261 C 0.09636 -0.06984 0.10469 -0.05087 0.10643 -0.03885 C 0.10816 -0.02682 0.10191 -0.01179 0.09375 6.19796E-6 C 0.08559 0.0118 0.06215 0.01458 0.05712 0.03192 C 0.05209 0.04927 0.05469 0.09043 0.06337 0.10454 C 0.07205 0.11865 0.08733 0.10731 0.10886 0.11633 C 0.13038 0.12535 0.1908 0.13645 0.19254 0.15842 C 0.1941 0.18039 0.1441 0.23289 0.1191 0.24769 C 0.0941 0.26249 0.05851 0.24769 0.04306 0.24769 C 0.02761 0.24769 0.03577 0.24469 0.02674 0.24769 C 0.01771 0.2507 -0.00937 0.25417 -0.01128 0.26643 C -0.01319 0.27868 0.00191 0.31037 0.01528 0.32193 C 0.02865 0.33349 0.05556 0.33326 0.0684 0.33558 C 0.08125 0.33789 0.08663 0.33257 0.09254 0.33558 C 0.09844 0.33858 0.10382 0.34089 0.10382 0.35408 C 0.10382 0.36726 0.09219 0.39871 0.09254 0.41467 C 0.09288 0.43063 0.09566 0.44496 0.10643 0.45005 C 0.11719 0.45514 0.13715 0.45005 0.15712 0.4452 " pathEditMode="relative" rAng="0" ptsTypes="aaaaaaaaaaaaaaaaaaaaA">
                                      <p:cBhvr>
                                        <p:cTn id="9" dur="125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0" presetClass="path" presetSubtype="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0.15712 0.44517 C 0.15903 0.44517 0.16163 0.44378 0.16962 0.44285 C 0.17778 0.44193 0.19115 0.43614 0.20643 0.44008 C 0.22153 0.44424 0.24393 0.47224 0.26094 0.46738 C 0.27795 0.46298 0.29948 0.43429 0.30729 0.41301 C 0.31702 0.39426 0.31268 0.38223 0.30868 0.33758 C 0.30469 0.29269 0.24844 0.1615 0.28333 0.14484 C 0.35139 0.08052 0.45347 0.29547 0.51719 0.2367 C 0.58715 0.17076 0.44948 0.07335 0.52431 0.00116 C 0.58854 -0.05923 0.61997 0.06409 0.67865 0.00972 C 0.73438 -0.04373 0.65139 -0.10967 0.70052 -0.15849 C 0.73195 -0.18556 0.75365 -0.28042 0.7658 -0.2677 " pathEditMode="relative" rAng="0" ptsTypes="faaafaffffff">
                                      <p:cBhvr>
                                        <p:cTn id="11" dur="120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349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0.00208 C 0.03091 -0.0007 0.06198 -0.00301 0.07205 0.01064 C 0.08212 0.02428 0.06875 0.04833 0.06077 0.08487 C 0.05278 0.12141 0.02795 0.18756 0.02396 0.23127 C 0.01997 0.27474 0.02761 0.32423 0.03664 0.34597 C 0.04566 0.36748 0.05764 0.37396 0.07848 0.36008 C 0.09931 0.34644 0.13056 0.30435 0.16198 0.26249 " pathEditMode="relative" rAng="0" ptsTypes="aaaaaaA">
                                      <p:cBhvr>
                                        <p:cTn id="13" dur="9000" fill="hold"/>
                                        <p:tgtEl>
                                          <p:spTgt spid="96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94444E-6 4.89362E-6 C 0.01684 0.003 0.0342 0.00647 0.04514 0.01341 C 0.0559 0.02035 0.06146 0.02567 0.06441 0.04185 C 0.06753 0.05781 0.06024 0.08903 0.06302 0.11031 C 0.06545 0.13182 0.0743 0.15656 0.0809 0.17067 C 0.08767 0.18455 0.08889 0.18848 0.10295 0.19403 C 0.11701 0.19958 0.14097 0.20189 0.16545 0.20444 " pathEditMode="relative" rAng="0" ptsTypes="aaaaaaA">
                                      <p:cBhvr>
                                        <p:cTn id="15" dur="7500" fill="hold"/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4.44444E-6 -4.07956E-6 C 0.01701 -0.00671 0.0342 -0.01318 0.04427 -0.00832 C 0.05434 -0.00347 0.05659 0.01064 0.06076 0.02868 C 0.06493 0.04672 0.07048 0.08025 0.06961 0.09968 C 0.06875 0.1191 0.06076 0.1309 0.05555 0.14501 C 0.05034 0.15911 0.03593 0.17692 0.03784 0.18386 C 0.03975 0.1908 0.05694 0.19612 0.06701 0.18733 C 0.07708 0.17854 0.08437 0.1235 0.09861 0.13159 C 0.11284 0.13969 0.13229 0.18779 0.15191 0.23612 " pathEditMode="relative" ptsTypes="aaaaaaaaA">
                                      <p:cBhvr>
                                        <p:cTn id="17" dur="8000" fill="hold"/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1.66667E-6 -2.67345E-6 C 0.0309 -0.00162 0.06198 -0.00301 0.07205 0.00509 C 0.08212 0.01318 0.06875 0.02729 0.06077 0.0488 C 0.05278 0.07031 0.02795 0.10916 0.02396 0.13483 C 0.01997 0.1605 0.02761 0.18964 0.03663 0.20236 C 0.04566 0.21508 0.05764 0.21878 0.07847 0.21068 C 0.09931 0.20259 0.13056 0.17784 0.16198 0.15333 " pathEditMode="relative" ptsTypes="aaaaaaA">
                                      <p:cBhvr>
                                        <p:cTn id="19" dur="11000" fill="hold"/>
                                        <p:tgtEl>
                                          <p:spTgt spid="96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61111E-6 1.40611E-6 C 0.01614 0.00462 0.03264 0.00971 0.04305 0.02012 C 0.0533 0.03029 0.0585 0.03862 0.06128 0.06244 C 0.06423 0.08649 0.05746 0.13298 0.06007 0.16489 C 0.06232 0.19727 0.07083 0.23427 0.07708 0.25509 C 0.0835 0.2759 0.08472 0.28168 0.09809 0.29024 C 0.11145 0.2981 0.13437 0.30157 0.15764 0.30573 " pathEditMode="relative" rAng="0" ptsTypes="aaaaaaA">
                                      <p:cBhvr>
                                        <p:cTn id="21" dur="8500" fill="hold"/>
                                        <p:tgtEl>
                                          <p:spTgt spid="961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5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44444E-6 -4.07956E-6 C 0.01701 -0.00671 0.0342 -0.01318 0.04427 -0.00832 C 0.05434 -0.00347 0.05659 0.01064 0.06076 0.02868 C 0.06493 0.04672 0.07048 0.08025 0.06961 0.09968 C 0.06875 0.1191 0.06076 0.1309 0.05555 0.14501 C 0.05034 0.15911 0.03593 0.17692 0.03784 0.18386 C 0.03975 0.1908 0.05694 0.19612 0.06701 0.18733 C 0.07708 0.17854 0.08437 0.1235 0.09861 0.13159 C 0.11284 0.13969 0.13229 0.18779 0.15191 0.23612 " pathEditMode="relative" ptsTypes="aaaaaaaaA">
                                      <p:cBhvr>
                                        <p:cTn id="23" dur="10000" fill="hold"/>
                                        <p:tgtEl>
                                          <p:spTgt spid="961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6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24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9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095" y="188640"/>
            <a:ext cx="86769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/>
              <a:t>Если рассматривать все возможные </a:t>
            </a:r>
          </a:p>
          <a:p>
            <a:r>
              <a:rPr lang="ru-RU" sz="2000" b="0" dirty="0" smtClean="0"/>
              <a:t>непустые поднаборы из набора 19 критериев, </a:t>
            </a:r>
          </a:p>
          <a:p>
            <a:r>
              <a:rPr lang="ru-RU" sz="2000" b="0" dirty="0" smtClean="0"/>
              <a:t>то наилучшие результаты структуризация </a:t>
            </a:r>
            <a:r>
              <a:rPr lang="ru-RU" sz="2000" b="0" dirty="0" err="1" smtClean="0"/>
              <a:t>Карапетьянца</a:t>
            </a:r>
            <a:r>
              <a:rPr lang="ru-RU" sz="2000" b="0" dirty="0" smtClean="0"/>
              <a:t> имеет для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2016 поднаборов – без учёта деления на фразы,</a:t>
            </a:r>
          </a:p>
          <a:p>
            <a:r>
              <a:rPr lang="ru-RU" sz="2000" b="0" dirty="0" smtClean="0"/>
              <a:t>8064 поднабора – с учётом деления на фразы.</a:t>
            </a:r>
          </a:p>
          <a:p>
            <a:endParaRPr lang="ru-RU" sz="2000" b="0" dirty="0" smtClean="0"/>
          </a:p>
          <a:p>
            <a:endParaRPr lang="ru-RU" sz="2000" b="0" dirty="0"/>
          </a:p>
          <a:p>
            <a:r>
              <a:rPr lang="ru-RU" sz="2000" b="0" dirty="0" smtClean="0"/>
              <a:t>Но для всех этих поднаборов критериев множество параграфов, </a:t>
            </a:r>
          </a:p>
          <a:p>
            <a:r>
              <a:rPr lang="ru-RU" sz="2000" b="0" dirty="0" smtClean="0"/>
              <a:t>для которых размещение </a:t>
            </a:r>
            <a:r>
              <a:rPr lang="ru-RU" sz="2000" b="0" dirty="0" err="1" smtClean="0"/>
              <a:t>Карапетьянца</a:t>
            </a:r>
            <a:r>
              <a:rPr lang="ru-RU" sz="2000" b="0" dirty="0" smtClean="0"/>
              <a:t> </a:t>
            </a:r>
            <a:r>
              <a:rPr lang="ru-RU" sz="2000" b="0" dirty="0"/>
              <a:t>попадает в число максимально параллельных </a:t>
            </a:r>
            <a:r>
              <a:rPr lang="ru-RU" sz="2000" b="0" dirty="0" smtClean="0"/>
              <a:t>размещений, </a:t>
            </a:r>
          </a:p>
          <a:p>
            <a:r>
              <a:rPr lang="ru-RU" sz="2000" b="0" dirty="0" smtClean="0"/>
              <a:t>ОДНО И ТО ЖЕ и содержит:</a:t>
            </a:r>
          </a:p>
          <a:p>
            <a:endParaRPr lang="ru-RU" sz="2000" b="0" dirty="0" smtClean="0"/>
          </a:p>
          <a:p>
            <a:r>
              <a:rPr lang="ru-RU" sz="2000" b="0" dirty="0"/>
              <a:t>для </a:t>
            </a:r>
            <a:r>
              <a:rPr lang="ru-RU" sz="2000" dirty="0" smtClean="0"/>
              <a:t>67</a:t>
            </a:r>
            <a:r>
              <a:rPr lang="ru-RU" sz="2000" b="0" dirty="0" smtClean="0"/>
              <a:t> </a:t>
            </a:r>
            <a:r>
              <a:rPr lang="ru-RU" sz="2000" b="0" dirty="0"/>
              <a:t>параграфов </a:t>
            </a:r>
            <a:r>
              <a:rPr lang="ru-RU" sz="2000" b="0" dirty="0" smtClean="0"/>
              <a:t>(</a:t>
            </a:r>
            <a:r>
              <a:rPr lang="ru-RU" sz="2000" dirty="0">
                <a:sym typeface="Symbol"/>
              </a:rPr>
              <a:t> </a:t>
            </a:r>
            <a:r>
              <a:rPr lang="ru-RU" sz="2000" dirty="0" smtClean="0"/>
              <a:t>78%</a:t>
            </a:r>
            <a:r>
              <a:rPr lang="ru-RU" sz="2000" b="0" dirty="0" smtClean="0"/>
              <a:t>) </a:t>
            </a:r>
            <a:r>
              <a:rPr lang="ru-RU" sz="2000" b="0" dirty="0"/>
              <a:t>– без учёта деления на фразы,</a:t>
            </a:r>
          </a:p>
          <a:p>
            <a:r>
              <a:rPr lang="ru-RU" sz="2000" b="0" dirty="0"/>
              <a:t>для </a:t>
            </a:r>
            <a:r>
              <a:rPr lang="ru-RU" sz="2000" dirty="0" smtClean="0"/>
              <a:t>64</a:t>
            </a:r>
            <a:r>
              <a:rPr lang="ru-RU" sz="2000" b="0" dirty="0" smtClean="0"/>
              <a:t> </a:t>
            </a:r>
            <a:r>
              <a:rPr lang="ru-RU" sz="2000" b="0" dirty="0"/>
              <a:t>параграфов </a:t>
            </a:r>
            <a:r>
              <a:rPr lang="ru-RU" sz="2000" b="0" dirty="0" smtClean="0"/>
              <a:t>(</a:t>
            </a:r>
            <a:r>
              <a:rPr lang="ru-RU" sz="2000" dirty="0">
                <a:sym typeface="Symbol"/>
              </a:rPr>
              <a:t> </a:t>
            </a:r>
            <a:r>
              <a:rPr lang="ru-RU" sz="2000" dirty="0" smtClean="0"/>
              <a:t>76%</a:t>
            </a:r>
            <a:r>
              <a:rPr lang="ru-RU" sz="2000" b="0" dirty="0" smtClean="0"/>
              <a:t>) </a:t>
            </a:r>
            <a:r>
              <a:rPr lang="ru-RU" sz="2000" b="0" dirty="0"/>
              <a:t>– с учётом деления на фразы</a:t>
            </a:r>
            <a:r>
              <a:rPr lang="ru-RU" sz="2000" b="0" dirty="0" smtClean="0"/>
              <a:t>.</a:t>
            </a:r>
          </a:p>
          <a:p>
            <a:endParaRPr lang="ru-RU" sz="2000" b="0" dirty="0"/>
          </a:p>
          <a:p>
            <a:r>
              <a:rPr lang="ru-RU" sz="2000" b="0" dirty="0" smtClean="0"/>
              <a:t>По сравнению с набором всех 19 критериев добавляется 1 параграф:</a:t>
            </a:r>
          </a:p>
          <a:p>
            <a:endParaRPr lang="ru-RU" sz="2000" b="0" dirty="0"/>
          </a:p>
          <a:p>
            <a:r>
              <a:rPr lang="ru-RU" sz="2000" b="0" dirty="0" smtClean="0"/>
              <a:t>№ 58</a:t>
            </a:r>
            <a:r>
              <a:rPr lang="en-US" sz="2000" b="0" dirty="0" smtClean="0"/>
              <a:t>A</a:t>
            </a:r>
            <a:r>
              <a:rPr lang="ru-RU" sz="2000" b="0" dirty="0" smtClean="0"/>
              <a:t>  </a:t>
            </a:r>
            <a:r>
              <a:rPr lang="ru-RU" sz="2000" b="0" dirty="0"/>
              <a:t>– </a:t>
            </a:r>
            <a:r>
              <a:rPr lang="ru-RU" sz="2000" b="0" dirty="0" smtClean="0"/>
              <a:t> без </a:t>
            </a:r>
            <a:r>
              <a:rPr lang="ru-RU" sz="2000" b="0" dirty="0"/>
              <a:t>учёта деления на </a:t>
            </a:r>
            <a:r>
              <a:rPr lang="ru-RU" sz="2000" b="0" dirty="0" smtClean="0"/>
              <a:t>фразы: 66 + 1 = 67,</a:t>
            </a:r>
            <a:endParaRPr lang="ru-RU" sz="2000" b="0" dirty="0"/>
          </a:p>
          <a:p>
            <a:r>
              <a:rPr lang="ru-RU" sz="2000" b="0" dirty="0" smtClean="0"/>
              <a:t>№ 68 </a:t>
            </a:r>
            <a:r>
              <a:rPr lang="ru-RU" sz="2000" b="0" dirty="0" smtClean="0"/>
              <a:t>   –   с </a:t>
            </a:r>
            <a:r>
              <a:rPr lang="ru-RU" sz="2000" b="0" dirty="0"/>
              <a:t>учётом деления на </a:t>
            </a:r>
            <a:r>
              <a:rPr lang="ru-RU" sz="2000" b="0" dirty="0" smtClean="0"/>
              <a:t>фразы: 63 + 1 = 64.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3246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10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753"/>
            <a:ext cx="9144000" cy="5138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79" y="152636"/>
            <a:ext cx="903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Поднаборы критериев – «самые лучшие» для структуризации </a:t>
            </a:r>
            <a:r>
              <a:rPr lang="ru-RU" dirty="0" err="1" smtClean="0"/>
              <a:t>Карапетьянца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590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11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965"/>
            <a:ext cx="9144000" cy="5132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79" y="152636"/>
            <a:ext cx="903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Поднаборы критериев – «самые лучшие» для структуризации </a:t>
            </a:r>
            <a:r>
              <a:rPr lang="ru-RU" dirty="0" err="1" smtClean="0"/>
              <a:t>Карапетьянца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34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CC7CF-713B-4C77-9267-538C5C5D2D17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47107" name="Picture 2" descr="end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6636" name="Text Box 156"/>
          <p:cNvSpPr txBox="1">
            <a:spLocks noChangeArrowheads="1"/>
          </p:cNvSpPr>
          <p:nvPr/>
        </p:nvSpPr>
        <p:spPr bwMode="auto">
          <a:xfrm>
            <a:off x="6174215" y="184944"/>
            <a:ext cx="2826910" cy="191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000" tIns="36000" rIns="72000" bIns="3600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>
              <a:spcBef>
                <a:spcPts val="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</a:p>
          <a:p>
            <a:pPr>
              <a:spcBef>
                <a:spcPts val="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grpSp>
        <p:nvGrpSpPr>
          <p:cNvPr id="47109" name="Group 180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5760" cy="4325"/>
          </a:xfrm>
        </p:grpSpPr>
        <p:sp>
          <p:nvSpPr>
            <p:cNvPr id="47117" name="Text Box 181"/>
            <p:cNvSpPr txBox="1">
              <a:spLocks noChangeArrowheads="1"/>
            </p:cNvSpPr>
            <p:nvPr/>
          </p:nvSpPr>
          <p:spPr bwMode="auto">
            <a:xfrm>
              <a:off x="3865" y="4114"/>
              <a:ext cx="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ru-RU" sz="1600" b="0">
                <a:solidFill>
                  <a:srgbClr val="567F9E"/>
                </a:solidFill>
              </a:endParaRPr>
            </a:p>
          </p:txBody>
        </p:sp>
        <p:grpSp>
          <p:nvGrpSpPr>
            <p:cNvPr id="47118" name="Group 182"/>
            <p:cNvGrpSpPr>
              <a:grpSpLocks/>
            </p:cNvGrpSpPr>
            <p:nvPr/>
          </p:nvGrpSpPr>
          <p:grpSpPr bwMode="auto">
            <a:xfrm>
              <a:off x="0" y="0"/>
              <a:ext cx="5760" cy="4325"/>
              <a:chOff x="0" y="0"/>
              <a:chExt cx="5760" cy="4325"/>
            </a:xfrm>
          </p:grpSpPr>
          <p:grpSp>
            <p:nvGrpSpPr>
              <p:cNvPr id="47119" name="Group 183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5"/>
                <a:chOff x="0" y="0"/>
                <a:chExt cx="5760" cy="4325"/>
              </a:xfrm>
            </p:grpSpPr>
            <p:sp>
              <p:nvSpPr>
                <p:cNvPr id="47121" name="Rectangle 18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-2132" y="2159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2" name="Rectangle 185"/>
                <p:cNvSpPr>
                  <a:spLocks noChangeArrowheads="1"/>
                </p:cNvSpPr>
                <p:nvPr/>
              </p:nvSpPr>
              <p:spPr bwMode="auto">
                <a:xfrm flipH="1" flipV="1">
                  <a:off x="0" y="50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3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4274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4" name="Rectangle 18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550" y="2154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5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47" y="4115"/>
                  <a:ext cx="24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b"/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600" b="0" dirty="0" smtClean="0">
                      <a:solidFill>
                        <a:schemeClr val="bg1"/>
                      </a:solidFill>
                    </a:rPr>
                    <a:t>Игорь Борисович Бурдонов</a:t>
                  </a:r>
                  <a:r>
                    <a:rPr lang="ru-RU" sz="1600" b="0" dirty="0">
                      <a:solidFill>
                        <a:schemeClr val="bg1"/>
                      </a:solidFill>
                    </a:rPr>
                    <a:t>, </a:t>
                  </a:r>
                  <a:r>
                    <a:rPr lang="ru-RU" sz="1600" b="0" dirty="0" smtClean="0">
                      <a:solidFill>
                        <a:schemeClr val="bg1"/>
                      </a:solidFill>
                    </a:rPr>
                    <a:t>Андрей Вячеславович Максимов</a:t>
                  </a:r>
                  <a:r>
                    <a:rPr lang="ru-RU" sz="1600" b="0" dirty="0">
                      <a:solidFill>
                        <a:schemeClr val="bg1"/>
                      </a:solidFill>
                    </a:rPr>
                    <a:t>. ИСП РАН. </a:t>
                  </a:r>
                </a:p>
              </p:txBody>
            </p:sp>
            <p:sp>
              <p:nvSpPr>
                <p:cNvPr id="47126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68" y="59"/>
                  <a:ext cx="5602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0" dirty="0">
                      <a:solidFill>
                        <a:schemeClr val="bg1"/>
                      </a:solidFill>
                      <a:latin typeface="+mj-lt"/>
                    </a:rPr>
                    <a:t>Компьютерная структуризация канонических текстов</a:t>
                  </a:r>
                </a:p>
              </p:txBody>
            </p:sp>
          </p:grpSp>
          <p:sp>
            <p:nvSpPr>
              <p:cNvPr id="47120" name="Text Box 190"/>
              <p:cNvSpPr txBox="1">
                <a:spLocks noChangeArrowheads="1"/>
              </p:cNvSpPr>
              <p:nvPr/>
            </p:nvSpPr>
            <p:spPr bwMode="auto">
              <a:xfrm>
                <a:off x="5443" y="3962"/>
                <a:ext cx="1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endParaRPr lang="ru-RU" sz="1400" b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57100" y="478413"/>
            <a:ext cx="2465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слайдов</a:t>
            </a:r>
            <a:r>
              <a:rPr lang="ru-RU" sz="2000" b="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….</a:t>
            </a:r>
            <a:r>
              <a:rPr lang="ru-RU" sz="2000" dirty="0" smtClean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6" name="Picture 12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816225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ptic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5900" y="31765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tica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2636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488" y="2995613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ptic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335597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ptica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7488" y="28162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584450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ptic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3838" y="1948059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4977172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6851" y="3897052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7350" y="512676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4315" y="2289115"/>
            <a:ext cx="3866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0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тоже одиннадцать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24" y="834499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b="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………….…..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sz="1100" baseline="30000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+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3854" y="1138647"/>
            <a:ext cx="23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lang="ru-RU" b="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….……….…</a:t>
            </a:r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450521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Год…</a:t>
            </a:r>
            <a:r>
              <a:rPr lang="ru-RU" b="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……</a:t>
            </a:r>
            <a:r>
              <a:rPr lang="ru-RU" dirty="0" smtClean="0">
                <a:solidFill>
                  <a:schemeClr val="bg1"/>
                </a:solidFill>
              </a:rPr>
              <a:t>2023 = (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sz="1100" baseline="30000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+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sz="1200" baseline="30000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baseline="30000" dirty="0">
                <a:solidFill>
                  <a:schemeClr val="bg1"/>
                </a:solidFill>
              </a:rPr>
              <a:t>11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11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11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sz="1100" baseline="30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</a:t>
            </a:r>
          </a:p>
          <a:p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одиннадцать 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0.02066 -0.00903 0.04236 -0.01782 0.07639 -0.02708 C 0.11042 -0.03634 0.12274 -0.04815 0.20347 -0.05579 C 0.28385 -0.06343 0.47656 -0.07546 0.56198 -0.07269 C 0.64722 -0.06991 0.70313 -0.05093 0.71493 -0.03889 C 0.72622 -0.02685 0.6842 -0.01181 0.62917 3.7037E-7 C 0.575 0.01181 0.41719 0.01458 0.38351 0.03194 C 0.34913 0.04931 0.36684 0.09051 0.42517 0.10463 C 0.48385 0.11875 0.58629 0.10741 0.73108 0.11643 C 0.87569 0.12546 1.28194 0.13634 1.29358 0.15833 C 1.30486 0.18032 0.96788 0.23287 0.79983 0.24768 C 0.63194 0.2625 0.39254 0.24768 0.28889 0.24768 C 0.18455 0.24768 0.23958 0.24468 0.17899 0.24768 C 0.1184 0.25069 -0.06267 0.25417 -0.07569 0.26643 C -0.08889 0.2787 0.0125 0.31042 0.10156 0.32199 C 0.19184 0.33356 0.37292 0.33333 0.4592 0.33565 C 0.54531 0.33796 0.5816 0.33264 0.62118 0.33565 C 0.66076 0.33866 0.69688 0.34097 0.69688 0.35417 C 0.69688 0.36736 0.6191 0.39861 0.62118 0.41458 C 0.62361 0.43056 0.64219 0.44491 0.71493 0.45 C 0.78663 0.45509 0.92153 0.45 1.0559 0.44514 " pathEditMode="relative" rAng="0" ptsTypes="aaaaaaaaaaaaaaaaaaaaA">
                                      <p:cBhvr>
                                        <p:cTn id="27" dur="12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00" y="19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0" presetClass="path" presetSubtype="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621 0.45556 C -0.07257 0.45556 -0.06805 0.45417 -0.05312 0.45301 C -0.03784 0.45208 -0.01336 0.4456 0.01441 0.45 C 0.04236 0.45463 0.08334 0.48681 0.11424 0.48125 C 0.14549 0.47616 0.18507 0.44352 0.19966 0.41898 C 0.21736 0.39745 0.20938 0.38356 0.20209 0.33194 C 0.19462 0.28079 0.09167 0.13032 0.15556 0.11111 C 0.28073 0.03704 0.46823 0.2838 0.5849 0.21667 C 0.71355 0.14097 0.46077 0.0287 0.59809 -0.05394 C 0.7158 -0.12361 0.77361 0.01829 0.88143 -0.04398 C 0.98386 -0.10579 0.83872 -0.15394 0.92882 -0.21019 C 0.98664 -0.2412 1.01598 -0.22338 1.03802 -0.20833 " pathEditMode="relative" rAng="0" ptsTypes="faaafaffffff">
                                      <p:cBhvr>
                                        <p:cTn id="29" dur="1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00" y="-33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021 -0.21158 C 0.1382 -0.21899 0.35782 -0.21899 0.42917 -0.19954 C 0.50018 -0.17987 0.40573 -0.14005 0.34931 -0.08449 C 0.29271 -0.025 0.11702 0.07777 0.08872 0.14537 C 0.06042 0.21296 0.11459 0.29213 0.17848 0.32384 C 0.24236 0.35972 0.32709 0.37199 0.47448 0.34745 C 0.62188 0.32801 0.84289 0.26041 1.06563 0.19328 " pathEditMode="relative" rAng="0" ptsTypes="aaaaaaA">
                                      <p:cBhvr>
                                        <p:cTn id="31" dur="9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00" y="28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5017 0.43195 C 0.06094 0.42477 0.17587 0.41528 0.24809 0.39722 C 0.3191 0.37917 0.35625 0.36482 0.37569 0.32246 C 0.39618 0.28079 0.34809 0.19838 0.36649 0.14306 C 0.38247 0.08704 0.44115 0.02222 0.4849 -0.01458 C 0.52951 -0.05092 0.53767 -0.06134 0.63073 -0.07616 C 0.72378 -0.09051 0.88212 -0.09653 1.04444 -0.10347 " pathEditMode="relative" rAng="0" ptsTypes="aaaaaaA">
                                      <p:cBhvr>
                                        <p:cTn id="33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00" y="-268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8.33333E-7 0.29398 C 0.11806 0.31111 0.23715 0.32847 0.30712 0.31551 C 0.37726 0.30278 0.39306 0.26643 0.42205 0.21968 C 0.45087 0.17315 0.48924 0.08611 0.48351 0.03542 C 0.47743 -0.01482 0.42205 -0.04468 0.38576 -0.08148 C 0.34948 -0.11782 0.24948 -0.16412 0.26267 -0.18241 C 0.27604 -0.2 0.39531 -0.21366 0.46528 -0.1912 C 0.53524 -0.16852 0.58594 -0.02662 0.68472 -0.04676 C 0.78368 -0.06782 0.91875 -0.19259 1.05521 -0.31736 " pathEditMode="relative" rAng="0" ptsTypes="aaaaaaaaA">
                                      <p:cBhvr>
                                        <p:cTn id="35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00" y="-28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4479 -0.22338 C 0.16111 -0.22685 0.36927 -0.22939 0.43646 -0.21319 C 0.50365 -0.19699 0.41441 -0.16828 0.36076 -0.12477 C 0.30729 -0.08125 0.14149 -0.00254 0.11493 0.04861 C 0.08837 0.1007 0.13924 0.15973 0.19983 0.18542 C 0.2599 0.21111 0.3401 0.21875 0.47934 0.20209 C 0.61892 0.18588 0.8276 0.13588 1.03785 0.08611 " pathEditMode="relative" rAng="0" ptsTypes="aaaaaaA">
                                      <p:cBhvr>
                                        <p:cTn id="37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00" y="21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9132 0.54028 C 0.17048 0.42037 0.2526 0.29653 0.3092 0.22546 C 0.36545 0.1537 0.39496 0.12037 0.42361 0.11505 C 0.45364 0.10972 0.45086 0.19537 0.48385 0.19838 C 0.51632 0.20417 0.58142 0.16528 0.62413 0.1331 C 0.66823 0.09792 0.67777 0.09329 0.74757 -0.00232 C 0.81632 -0.1 0.92812 -0.27338 1.04357 -0.44838 " pathEditMode="relative" rAng="-3011083" ptsTypes="aaaaaaA">
                                      <p:cBhvr>
                                        <p:cTn id="39" dur="8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00" y="-49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-0.2882 C 0.11597 -0.30301 0.23316 -0.31736 0.30173 -0.30672 C 0.37048 -0.29584 0.38576 -0.26459 0.41423 -0.22454 C 0.44271 -0.18449 0.48055 -0.10996 0.47465 -0.06667 C 0.46875 -0.02361 0.41423 0.00208 0.37864 0.03356 C 0.34323 0.06481 0.24496 0.1044 0.25798 0.1199 C 0.271 0.13518 0.38819 0.14699 0.45677 0.12754 C 0.52552 0.1081 0.57517 -0.01366 0.67222 0.0037 C 0.76927 0.02176 0.90191 0.1287 1.03576 0.23611 " pathEditMode="relative" rAng="0" ptsTypes="aaaaaaaaA">
                                      <p:cBhvr>
                                        <p:cTn id="41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0" y="247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91 0.56571 C 0.08281 0.43869 0.17066 0.30773 0.23195 0.23323 C 0.29271 0.15849 0.325 0.12402 0.35799 0.12101 C 0.39254 0.11846 0.39445 0.21472 0.43299 0.22212 C 0.47118 0.23184 0.54445 0.19528 0.59202 0.16381 C 0.64097 0.12841 0.65191 0.12448 0.72691 0.02383 C 0.80087 -0.0789 0.91997 -0.26307 1.04323 -0.44863 " pathEditMode="relative" rAng="-3011083" ptsTypes="aaaaaaA">
                                      <p:cBhvr>
                                        <p:cTn id="43" dur="8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57" y="-507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79 -0.22327 C 0.16997 -0.22674 0.38733 -0.22929 0.45747 -0.21309 C 0.52761 -0.1969 0.43438 -0.16821 0.37847 -0.12471 C 0.32257 -0.08121 0.14948 -0.00254 0.12188 0.04859 C 0.0941 0.10065 0.14722 0.15965 0.21042 0.18533 C 0.27309 0.21102 0.35695 0.21865 0.50226 0.20199 C 0.64792 0.1858 0.86563 0.13582 1.08507 0.08607 " pathEditMode="relative" rAng="0" ptsTypes="aaaaaaA">
                                      <p:cBhvr>
                                        <p:cTn id="45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93" y="2179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0.02066 -0.00903 0.04236 -0.01782 0.07639 -0.02708 C 0.11042 -0.03634 0.12274 -0.04815 0.20347 -0.05579 C 0.28385 -0.06343 0.47656 -0.07546 0.56198 -0.07269 C 0.64722 -0.06991 0.70313 -0.05093 0.71493 -0.03889 C 0.72622 -0.02685 0.6842 -0.01181 0.62917 3.7037E-7 C 0.575 0.01181 0.41719 0.01458 0.38351 0.03194 C 0.34913 0.04931 0.36684 0.09051 0.42517 0.10463 C 0.48385 0.11875 0.58629 0.10741 0.73108 0.11643 C 0.87569 0.12546 1.28194 0.13634 1.29358 0.15833 C 1.30486 0.18032 0.96788 0.23287 0.79983 0.24768 C 0.63194 0.2625 0.39254 0.24768 0.28889 0.24768 C 0.18455 0.24768 0.23958 0.24468 0.17899 0.24768 C 0.1184 0.25069 -0.06267 0.25417 -0.07569 0.26643 C -0.08889 0.2787 0.0125 0.31042 0.10156 0.32199 C 0.19184 0.33356 0.37292 0.33333 0.4592 0.33565 C 0.54531 0.33796 0.5816 0.33264 0.62118 0.33565 C 0.66076 0.33866 0.69688 0.34097 0.69688 0.35417 C 0.69688 0.36736 0.6191 0.39861 0.62118 0.41458 C 0.62361 0.43056 0.64219 0.44491 0.71493 0.45 C 0.78663 0.45509 0.92153 0.45 1.0559 0.44514 " pathEditMode="relative" rAng="0" ptsTypes="aaaaaaaaaaaaaaaaaaaaA">
                                      <p:cBhvr>
                                        <p:cTn id="50" dur="12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0" presetClass="path" presetSubtype="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7622 0.45372 C -0.0724 0.45372 -0.06771 0.45233 -0.05209 0.45095 C -0.03612 0.45002 -0.01077 0.44308 0.01823 0.44794 C 0.04722 0.4528 0.08975 0.48681 0.12187 0.48079 C 0.15451 0.47547 0.19566 0.441 0.21093 0.41508 C 0.22934 0.39241 0.221 0.3776 0.21336 0.32323 C 0.20555 0.26909 0.09843 0.11013 0.16493 0.08977 C 0.29531 0.01157 0.49045 0.27233 0.61198 0.20129 C 0.74583 0.12124 0.48264 0.00277 0.62569 -0.08445 C 0.74809 -0.15803 0.80833 -0.0081 0.92066 -0.07404 C 1.02725 -0.13929 0.87604 -0.18996 0.96996 -0.24942 C 1.03003 -0.28205 1.06059 -0.26331 1.08368 -0.24757 " pathEditMode="relative" rAng="0" ptsTypes="faaafaffffff">
                                      <p:cBhvr>
                                        <p:cTn id="52" dur="1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86" y="-351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4479 -0.22328 C 0.16528 -0.22675 0.37796 -0.22929 0.44653 -0.2131 C 0.51511 -0.1969 0.42396 -0.16844 0.36927 -0.12518 C 0.31459 -0.08191 0.14532 -0.0037 0.11823 0.0472 C 0.09115 0.09903 0.14306 0.15779 0.20487 0.18325 C 0.26615 0.20893 0.34809 0.21656 0.49028 0.1999 C 0.63282 0.18371 0.84584 0.13396 1.06042 0.08445 " pathEditMode="relative" rAng="0" ptsTypes="aaaaaaA">
                                      <p:cBhvr>
                                        <p:cTn id="54" dur="1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60" y="21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636" grpId="0"/>
      <p:bldP spid="2" grpId="0"/>
      <p:bldP spid="31" grpId="0" build="p" advAuto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1</a:t>
            </a:fld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542" y="468862"/>
            <a:ext cx="824491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0" dirty="0" smtClean="0"/>
              <a:t>Четыре </a:t>
            </a:r>
            <a:r>
              <a:rPr lang="ru-RU" sz="2000" b="0" dirty="0"/>
              <a:t>уровня разбивки текста: </a:t>
            </a:r>
            <a:endParaRPr lang="ru-RU" sz="2000" b="0" dirty="0" smtClean="0"/>
          </a:p>
          <a:p>
            <a:pPr>
              <a:lnSpc>
                <a:spcPct val="150000"/>
              </a:lnSpc>
            </a:pPr>
            <a:r>
              <a:rPr lang="ru-RU" sz="2000" b="0" dirty="0" smtClean="0"/>
              <a:t>иероглиф </a:t>
            </a:r>
            <a:r>
              <a:rPr lang="ru-RU" sz="2000" b="0" dirty="0"/>
              <a:t>— фраза — параграф — текст </a:t>
            </a:r>
            <a:r>
              <a:rPr lang="ru-RU" sz="2000" b="0" dirty="0" smtClean="0"/>
              <a:t>целиком.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88" y="1664804"/>
            <a:ext cx="3333534" cy="4031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24" y="2288483"/>
            <a:ext cx="5246116" cy="2400657"/>
          </a:xfrm>
          <a:prstGeom prst="rect">
            <a:avLst/>
          </a:prstGeom>
          <a:solidFill>
            <a:srgbClr val="F3EB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0" dirty="0" smtClean="0">
                <a:latin typeface="+mn-lt"/>
                <a:cs typeface="Times New Roman" pitchFamily="18" charset="0"/>
              </a:rPr>
              <a:t>Спирин, </a:t>
            </a:r>
            <a:r>
              <a:rPr lang="ru-RU" sz="2000" b="0" dirty="0" err="1" smtClean="0">
                <a:latin typeface="+mn-lt"/>
                <a:cs typeface="Times New Roman" pitchFamily="18" charset="0"/>
              </a:rPr>
              <a:t>Карапетьянц</a:t>
            </a:r>
            <a:r>
              <a:rPr lang="ru-RU" sz="2000" b="0" dirty="0" smtClean="0">
                <a:latin typeface="+mn-lt"/>
                <a:cs typeface="Times New Roman" pitchFamily="18" charset="0"/>
              </a:rPr>
              <a:t> и др.:</a:t>
            </a:r>
          </a:p>
          <a:p>
            <a:pPr>
              <a:lnSpc>
                <a:spcPct val="150000"/>
              </a:lnSpc>
            </a:pPr>
            <a:r>
              <a:rPr lang="ru-RU" sz="2000" b="0" dirty="0" smtClean="0">
                <a:latin typeface="+mn-lt"/>
                <a:cs typeface="Times New Roman" pitchFamily="18" charset="0"/>
              </a:rPr>
              <a:t>Параграф разбивается на 9 фрагментов, </a:t>
            </a:r>
          </a:p>
          <a:p>
            <a:pPr>
              <a:lnSpc>
                <a:spcPct val="150000"/>
              </a:lnSpc>
            </a:pPr>
            <a:r>
              <a:rPr lang="ru-RU" sz="2000" b="0" dirty="0" smtClean="0">
                <a:latin typeface="+mn-lt"/>
                <a:cs typeface="Times New Roman" pitchFamily="18" charset="0"/>
              </a:rPr>
              <a:t>которые размещаются в </a:t>
            </a:r>
            <a:r>
              <a:rPr lang="ru-RU" sz="2000" b="0" dirty="0" err="1" smtClean="0">
                <a:latin typeface="+mn-lt"/>
                <a:cs typeface="Times New Roman" pitchFamily="18" charset="0"/>
              </a:rPr>
              <a:t>девятиклеточной</a:t>
            </a:r>
            <a:endParaRPr lang="ru-RU" sz="2000" b="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0" dirty="0" smtClean="0">
                <a:latin typeface="+mn-lt"/>
                <a:cs typeface="Times New Roman" pitchFamily="18" charset="0"/>
              </a:rPr>
              <a:t>матрице </a:t>
            </a:r>
            <a:r>
              <a:rPr lang="ru-RU" sz="2000" b="0" dirty="0" smtClean="0">
                <a:latin typeface="+mn-lt"/>
                <a:cs typeface="Times New Roman" pitchFamily="18" charset="0"/>
              </a:rPr>
              <a:t>3</a:t>
            </a:r>
            <a:r>
              <a:rPr lang="ru-RU" sz="1200" b="0" baseline="30000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+mn-lt"/>
                <a:cs typeface="Times New Roman" pitchFamily="18" charset="0"/>
              </a:rPr>
              <a:t>х</a:t>
            </a:r>
            <a:r>
              <a:rPr lang="ru-RU" sz="1200" b="0" baseline="30000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+mn-lt"/>
                <a:cs typeface="Times New Roman" pitchFamily="18" charset="0"/>
              </a:rPr>
              <a:t>3 </a:t>
            </a:r>
            <a:r>
              <a:rPr lang="ru-RU" sz="2000" b="0" dirty="0" smtClean="0">
                <a:latin typeface="+mn-lt"/>
                <a:cs typeface="Times New Roman" pitchFamily="18" charset="0"/>
              </a:rPr>
              <a:t>так, что </a:t>
            </a:r>
          </a:p>
          <a:p>
            <a:pPr>
              <a:lnSpc>
                <a:spcPct val="150000"/>
              </a:lnSpc>
            </a:pPr>
            <a:r>
              <a:rPr lang="ru-RU" sz="2000" b="0" dirty="0" smtClean="0">
                <a:latin typeface="+mn-lt"/>
                <a:cs typeface="Times New Roman" pitchFamily="18" charset="0"/>
              </a:rPr>
              <a:t>текст параграфа оказывается двумерным.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44" y="5221649"/>
            <a:ext cx="824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0" dirty="0" smtClean="0"/>
              <a:t>Пять уровней </a:t>
            </a:r>
            <a:r>
              <a:rPr lang="ru-RU" sz="2000" b="0" dirty="0"/>
              <a:t>разбивки текста: </a:t>
            </a:r>
            <a:endParaRPr lang="ru-RU" sz="2000" b="0" dirty="0" smtClean="0"/>
          </a:p>
          <a:p>
            <a:pPr>
              <a:lnSpc>
                <a:spcPct val="150000"/>
              </a:lnSpc>
            </a:pPr>
            <a:r>
              <a:rPr lang="ru-RU" sz="2000" b="0" dirty="0" smtClean="0"/>
              <a:t>иероглиф </a:t>
            </a:r>
            <a:r>
              <a:rPr lang="ru-RU" sz="2000" b="0" dirty="0"/>
              <a:t>— фраза — </a:t>
            </a:r>
            <a:r>
              <a:rPr lang="ru-RU" sz="2000" b="0" dirty="0" smtClean="0"/>
              <a:t>фрагмент</a:t>
            </a:r>
            <a:r>
              <a:rPr lang="ru-RU" sz="2000" b="0" dirty="0"/>
              <a:t> — </a:t>
            </a:r>
            <a:r>
              <a:rPr lang="ru-RU" sz="2000" b="0" dirty="0" smtClean="0"/>
              <a:t>параграф </a:t>
            </a:r>
            <a:r>
              <a:rPr lang="ru-RU" sz="2000" b="0" dirty="0"/>
              <a:t>— текст </a:t>
            </a:r>
            <a:r>
              <a:rPr lang="ru-RU" sz="2000" b="0" dirty="0" smtClean="0"/>
              <a:t>целиком.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2</a:t>
            </a:fld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pic>
        <p:nvPicPr>
          <p:cNvPr id="9" name="Рисунок 8" descr="график число фраз с данным числом иероглифов плюс в Ши цзи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24644"/>
            <a:ext cx="8784976" cy="615668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 bwMode="auto">
          <a:xfrm>
            <a:off x="3491880" y="5928389"/>
            <a:ext cx="468052" cy="4529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711" y="584684"/>
            <a:ext cx="4608761" cy="1200329"/>
          </a:xfrm>
          <a:prstGeom prst="rect">
            <a:avLst/>
          </a:prstGeom>
          <a:solidFill>
            <a:srgbClr val="F3EB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длина фразы</a:t>
            </a:r>
            <a:r>
              <a:rPr lang="ru-RU" b="0" dirty="0" smtClean="0"/>
              <a:t> (в иероглифах):</a:t>
            </a:r>
          </a:p>
          <a:p>
            <a:r>
              <a:rPr lang="ru-RU" b="0" dirty="0" smtClean="0"/>
              <a:t>Дао дэ </a:t>
            </a:r>
            <a:r>
              <a:rPr lang="ru-RU" b="0" dirty="0" err="1" smtClean="0"/>
              <a:t>цзин</a:t>
            </a:r>
            <a:r>
              <a:rPr lang="ru-RU" b="0" dirty="0" smtClean="0"/>
              <a:t>	– 4,30</a:t>
            </a:r>
          </a:p>
          <a:p>
            <a:r>
              <a:rPr lang="ru-RU" b="0" dirty="0" err="1" smtClean="0"/>
              <a:t>Гофын</a:t>
            </a:r>
            <a:r>
              <a:rPr lang="ru-RU" b="0" dirty="0" smtClean="0"/>
              <a:t>		– 4,06</a:t>
            </a:r>
          </a:p>
          <a:p>
            <a:r>
              <a:rPr lang="ru-RU" b="0" dirty="0" smtClean="0"/>
              <a:t>И </a:t>
            </a:r>
            <a:r>
              <a:rPr lang="ru-RU" b="0" dirty="0" err="1" smtClean="0"/>
              <a:t>цзин</a:t>
            </a:r>
            <a:r>
              <a:rPr lang="ru-RU" b="0" dirty="0" smtClean="0"/>
              <a:t>		– 3,20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28593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3</a:t>
            </a:fld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pic>
        <p:nvPicPr>
          <p:cNvPr id="32" name="Рисунок 31" descr="график доля в процентах числа параграфов с данным числом иероглифов плюс в Гофы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00" y="404664"/>
            <a:ext cx="8994713" cy="572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93520" y="728700"/>
            <a:ext cx="5055543" cy="1785104"/>
          </a:xfrm>
          <a:prstGeom prst="rect">
            <a:avLst/>
          </a:prstGeom>
          <a:solidFill>
            <a:srgbClr val="F3EB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/>
              <a:t>среднее число иероглифов в параграфе: </a:t>
            </a:r>
          </a:p>
          <a:p>
            <a:pPr algn="ctr"/>
            <a:r>
              <a:rPr lang="ru-RU" sz="2400" dirty="0" smtClean="0"/>
              <a:t>64</a:t>
            </a:r>
            <a:r>
              <a:rPr lang="ru-RU" sz="1600" b="0" dirty="0" smtClean="0"/>
              <a:t> (И </a:t>
            </a:r>
            <a:r>
              <a:rPr lang="ru-RU" sz="1600" b="0" dirty="0" err="1" smtClean="0"/>
              <a:t>цзин</a:t>
            </a:r>
            <a:r>
              <a:rPr lang="ru-RU" sz="1600" b="0" dirty="0" smtClean="0"/>
              <a:t>)</a:t>
            </a:r>
            <a:r>
              <a:rPr lang="ru-RU" sz="2400" dirty="0" smtClean="0"/>
              <a:t>, 67</a:t>
            </a:r>
            <a:r>
              <a:rPr lang="ru-RU" sz="1600" b="0" dirty="0" smtClean="0"/>
              <a:t> (</a:t>
            </a:r>
            <a:r>
              <a:rPr lang="ru-RU" sz="1600" b="0" dirty="0" err="1" smtClean="0"/>
              <a:t>Го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фын</a:t>
            </a:r>
            <a:r>
              <a:rPr lang="ru-RU" sz="1600" b="0" dirty="0" smtClean="0"/>
              <a:t>)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62</a:t>
            </a:r>
            <a:r>
              <a:rPr lang="ru-RU" sz="1600" b="0" dirty="0" smtClean="0"/>
              <a:t> (Дао дэ </a:t>
            </a:r>
            <a:r>
              <a:rPr lang="ru-RU" sz="1600" b="0" dirty="0" err="1" smtClean="0"/>
              <a:t>цзин</a:t>
            </a:r>
            <a:r>
              <a:rPr lang="ru-RU" sz="1600" b="0" dirty="0" smtClean="0"/>
              <a:t>)</a:t>
            </a:r>
            <a:endParaRPr lang="ru-RU" sz="2800" b="0" dirty="0" smtClean="0"/>
          </a:p>
          <a:p>
            <a:pPr algn="ctr"/>
            <a:endParaRPr lang="ru-RU" b="0" dirty="0"/>
          </a:p>
          <a:p>
            <a:pPr algn="ctr"/>
            <a:r>
              <a:rPr lang="ru-RU" b="0" dirty="0" smtClean="0"/>
              <a:t>«</a:t>
            </a:r>
            <a:r>
              <a:rPr lang="ru-RU" b="0" dirty="0"/>
              <a:t>среднее от средних</a:t>
            </a:r>
            <a:r>
              <a:rPr lang="ru-RU" b="0" dirty="0" smtClean="0"/>
              <a:t>»: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64 + 67 + 62) / 3 </a:t>
            </a:r>
            <a:r>
              <a:rPr lang="ru-RU" sz="2800" dirty="0">
                <a:sym typeface="Symbol"/>
              </a:rPr>
              <a:t></a:t>
            </a:r>
            <a:r>
              <a:rPr lang="ru-RU" sz="2800" dirty="0"/>
              <a:t> </a:t>
            </a:r>
            <a:r>
              <a:rPr lang="ru-RU" sz="2800" dirty="0" smtClean="0"/>
              <a:t>64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3503731" y="2609617"/>
            <a:ext cx="5568769" cy="1123384"/>
          </a:xfrm>
          <a:prstGeom prst="rect">
            <a:avLst/>
          </a:prstGeom>
          <a:solidFill>
            <a:srgbClr val="F3EB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0" dirty="0" smtClean="0"/>
              <a:t>больше всего параграфов с числом иероглифов: </a:t>
            </a:r>
          </a:p>
          <a:p>
            <a:pPr algn="ctr"/>
            <a:r>
              <a:rPr lang="ru-RU" sz="2400" dirty="0" smtClean="0"/>
              <a:t>46 и 50</a:t>
            </a:r>
            <a:r>
              <a:rPr lang="ru-RU" sz="1600" b="0" dirty="0" smtClean="0"/>
              <a:t> </a:t>
            </a:r>
            <a:r>
              <a:rPr lang="ru-RU" sz="1600" b="0" dirty="0"/>
              <a:t>(И </a:t>
            </a:r>
            <a:r>
              <a:rPr lang="ru-RU" sz="1600" b="0" dirty="0" err="1"/>
              <a:t>цзин</a:t>
            </a:r>
            <a:r>
              <a:rPr lang="ru-RU" sz="1600" b="0" dirty="0"/>
              <a:t>)</a:t>
            </a:r>
            <a:r>
              <a:rPr lang="ru-RU" sz="2400" dirty="0"/>
              <a:t>, </a:t>
            </a:r>
            <a:r>
              <a:rPr lang="ru-RU" sz="2400" dirty="0" smtClean="0"/>
              <a:t>48</a:t>
            </a:r>
            <a:r>
              <a:rPr lang="ru-RU" sz="1600" b="0" dirty="0" smtClean="0"/>
              <a:t> </a:t>
            </a:r>
            <a:r>
              <a:rPr lang="ru-RU" sz="1600" b="0" dirty="0"/>
              <a:t>(</a:t>
            </a:r>
            <a:r>
              <a:rPr lang="ru-RU" sz="1600" b="0" dirty="0" err="1"/>
              <a:t>Го</a:t>
            </a:r>
            <a:r>
              <a:rPr lang="ru-RU" sz="1600" b="0" dirty="0"/>
              <a:t> </a:t>
            </a:r>
            <a:r>
              <a:rPr lang="ru-RU" sz="1600" b="0" dirty="0" err="1"/>
              <a:t>фын</a:t>
            </a:r>
            <a:r>
              <a:rPr lang="ru-RU" sz="1600" b="0" dirty="0"/>
              <a:t>)</a:t>
            </a:r>
            <a:r>
              <a:rPr lang="ru-RU" sz="2400" dirty="0"/>
              <a:t> и </a:t>
            </a:r>
            <a:r>
              <a:rPr lang="ru-RU" sz="2400" dirty="0" smtClean="0"/>
              <a:t>50</a:t>
            </a:r>
            <a:r>
              <a:rPr lang="ru-RU" sz="1600" b="0" dirty="0" smtClean="0"/>
              <a:t> </a:t>
            </a:r>
            <a:r>
              <a:rPr lang="ru-RU" sz="1600" b="0" dirty="0"/>
              <a:t>(Дао дэ </a:t>
            </a:r>
            <a:r>
              <a:rPr lang="ru-RU" sz="1600" b="0" dirty="0" err="1"/>
              <a:t>цзин</a:t>
            </a:r>
            <a:r>
              <a:rPr lang="ru-RU" sz="1600" b="0" dirty="0"/>
              <a:t>)</a:t>
            </a:r>
            <a:endParaRPr lang="ru-RU" sz="2800" b="0" dirty="0"/>
          </a:p>
          <a:p>
            <a:pPr>
              <a:spcBef>
                <a:spcPts val="600"/>
              </a:spcBef>
            </a:pPr>
            <a:r>
              <a:rPr lang="ru-RU" sz="2000" dirty="0" smtClean="0"/>
              <a:t>(46</a:t>
            </a:r>
            <a:r>
              <a:rPr lang="ru-RU" sz="2000" dirty="0"/>
              <a:t> + </a:t>
            </a:r>
            <a:r>
              <a:rPr lang="ru-RU" sz="2000" dirty="0" smtClean="0"/>
              <a:t>50)</a:t>
            </a:r>
            <a:r>
              <a:rPr lang="ru-RU" sz="2000" dirty="0"/>
              <a:t> / </a:t>
            </a:r>
            <a:r>
              <a:rPr lang="ru-RU" sz="2000" dirty="0" smtClean="0"/>
              <a:t>2</a:t>
            </a:r>
            <a:r>
              <a:rPr lang="ru-RU" sz="2000" dirty="0"/>
              <a:t> </a:t>
            </a:r>
            <a:r>
              <a:rPr lang="ru-RU" sz="2000" dirty="0" smtClean="0">
                <a:sym typeface="Symbol"/>
              </a:rPr>
              <a:t>=</a:t>
            </a:r>
            <a:r>
              <a:rPr lang="ru-RU" sz="2000" dirty="0"/>
              <a:t> </a:t>
            </a:r>
            <a:r>
              <a:rPr lang="ru-RU" sz="2000" dirty="0" smtClean="0"/>
              <a:t>48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581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4</a:t>
            </a:fld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939" y="2348880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0" dirty="0" smtClean="0"/>
              <a:t>начало</a:t>
            </a:r>
          </a:p>
          <a:p>
            <a:pPr algn="r"/>
            <a:r>
              <a:rPr lang="ru-RU" sz="1200" b="0" dirty="0" smtClean="0"/>
              <a:t>параграфа</a:t>
            </a:r>
            <a:endParaRPr lang="ru-RU" sz="1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971942" y="2136332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0" dirty="0" smtClean="0"/>
              <a:t>длина параграфа</a:t>
            </a:r>
            <a:endParaRPr lang="ru-RU" sz="1200" b="0" dirty="0"/>
          </a:p>
        </p:txBody>
      </p:sp>
      <p:sp>
        <p:nvSpPr>
          <p:cNvPr id="13" name="Стрелка вниз 4"/>
          <p:cNvSpPr/>
          <p:nvPr/>
        </p:nvSpPr>
        <p:spPr bwMode="auto">
          <a:xfrm rot="16200000">
            <a:off x="2674546" y="1906073"/>
            <a:ext cx="160286" cy="757865"/>
          </a:xfrm>
          <a:custGeom>
            <a:avLst/>
            <a:gdLst>
              <a:gd name="connsiteX0" fmla="*/ 0 w 144016"/>
              <a:gd name="connsiteY0" fmla="*/ 648072 h 720080"/>
              <a:gd name="connsiteX1" fmla="*/ 36004 w 144016"/>
              <a:gd name="connsiteY1" fmla="*/ 648072 h 720080"/>
              <a:gd name="connsiteX2" fmla="*/ 36004 w 144016"/>
              <a:gd name="connsiteY2" fmla="*/ 0 h 720080"/>
              <a:gd name="connsiteX3" fmla="*/ 108012 w 144016"/>
              <a:gd name="connsiteY3" fmla="*/ 0 h 720080"/>
              <a:gd name="connsiteX4" fmla="*/ 108012 w 144016"/>
              <a:gd name="connsiteY4" fmla="*/ 648072 h 720080"/>
              <a:gd name="connsiteX5" fmla="*/ 144016 w 144016"/>
              <a:gd name="connsiteY5" fmla="*/ 648072 h 720080"/>
              <a:gd name="connsiteX6" fmla="*/ 72008 w 144016"/>
              <a:gd name="connsiteY6" fmla="*/ 720080 h 720080"/>
              <a:gd name="connsiteX7" fmla="*/ 0 w 144016"/>
              <a:gd name="connsiteY7" fmla="*/ 648072 h 720080"/>
              <a:gd name="connsiteX0" fmla="*/ 0 w 242258"/>
              <a:gd name="connsiteY0" fmla="*/ 648072 h 720080"/>
              <a:gd name="connsiteX1" fmla="*/ 36004 w 242258"/>
              <a:gd name="connsiteY1" fmla="*/ 648072 h 720080"/>
              <a:gd name="connsiteX2" fmla="*/ 36004 w 242258"/>
              <a:gd name="connsiteY2" fmla="*/ 0 h 720080"/>
              <a:gd name="connsiteX3" fmla="*/ 108012 w 242258"/>
              <a:gd name="connsiteY3" fmla="*/ 0 h 720080"/>
              <a:gd name="connsiteX4" fmla="*/ 108012 w 242258"/>
              <a:gd name="connsiteY4" fmla="*/ 648072 h 720080"/>
              <a:gd name="connsiteX5" fmla="*/ 242258 w 242258"/>
              <a:gd name="connsiteY5" fmla="*/ 648072 h 720080"/>
              <a:gd name="connsiteX6" fmla="*/ 72008 w 242258"/>
              <a:gd name="connsiteY6" fmla="*/ 720080 h 720080"/>
              <a:gd name="connsiteX7" fmla="*/ 0 w 242258"/>
              <a:gd name="connsiteY7" fmla="*/ 648072 h 720080"/>
              <a:gd name="connsiteX0" fmla="*/ 0 w 280043"/>
              <a:gd name="connsiteY0" fmla="*/ 640515 h 720080"/>
              <a:gd name="connsiteX1" fmla="*/ 73789 w 280043"/>
              <a:gd name="connsiteY1" fmla="*/ 648072 h 720080"/>
              <a:gd name="connsiteX2" fmla="*/ 73789 w 280043"/>
              <a:gd name="connsiteY2" fmla="*/ 0 h 720080"/>
              <a:gd name="connsiteX3" fmla="*/ 145797 w 280043"/>
              <a:gd name="connsiteY3" fmla="*/ 0 h 720080"/>
              <a:gd name="connsiteX4" fmla="*/ 145797 w 280043"/>
              <a:gd name="connsiteY4" fmla="*/ 648072 h 720080"/>
              <a:gd name="connsiteX5" fmla="*/ 280043 w 280043"/>
              <a:gd name="connsiteY5" fmla="*/ 648072 h 720080"/>
              <a:gd name="connsiteX6" fmla="*/ 109793 w 280043"/>
              <a:gd name="connsiteY6" fmla="*/ 720080 h 720080"/>
              <a:gd name="connsiteX7" fmla="*/ 0 w 280043"/>
              <a:gd name="connsiteY7" fmla="*/ 640515 h 720080"/>
              <a:gd name="connsiteX0" fmla="*/ 0 w 280043"/>
              <a:gd name="connsiteY0" fmla="*/ 640515 h 757865"/>
              <a:gd name="connsiteX1" fmla="*/ 73789 w 280043"/>
              <a:gd name="connsiteY1" fmla="*/ 648072 h 757865"/>
              <a:gd name="connsiteX2" fmla="*/ 73789 w 280043"/>
              <a:gd name="connsiteY2" fmla="*/ 0 h 757865"/>
              <a:gd name="connsiteX3" fmla="*/ 145797 w 280043"/>
              <a:gd name="connsiteY3" fmla="*/ 0 h 757865"/>
              <a:gd name="connsiteX4" fmla="*/ 145797 w 280043"/>
              <a:gd name="connsiteY4" fmla="*/ 648072 h 757865"/>
              <a:gd name="connsiteX5" fmla="*/ 280043 w 280043"/>
              <a:gd name="connsiteY5" fmla="*/ 648072 h 757865"/>
              <a:gd name="connsiteX6" fmla="*/ 109793 w 280043"/>
              <a:gd name="connsiteY6" fmla="*/ 757865 h 757865"/>
              <a:gd name="connsiteX7" fmla="*/ 0 w 280043"/>
              <a:gd name="connsiteY7" fmla="*/ 640515 h 757865"/>
              <a:gd name="connsiteX0" fmla="*/ 0 w 332942"/>
              <a:gd name="connsiteY0" fmla="*/ 640515 h 757865"/>
              <a:gd name="connsiteX1" fmla="*/ 126688 w 332942"/>
              <a:gd name="connsiteY1" fmla="*/ 648072 h 757865"/>
              <a:gd name="connsiteX2" fmla="*/ 126688 w 332942"/>
              <a:gd name="connsiteY2" fmla="*/ 0 h 757865"/>
              <a:gd name="connsiteX3" fmla="*/ 198696 w 332942"/>
              <a:gd name="connsiteY3" fmla="*/ 0 h 757865"/>
              <a:gd name="connsiteX4" fmla="*/ 198696 w 332942"/>
              <a:gd name="connsiteY4" fmla="*/ 648072 h 757865"/>
              <a:gd name="connsiteX5" fmla="*/ 332942 w 332942"/>
              <a:gd name="connsiteY5" fmla="*/ 648072 h 757865"/>
              <a:gd name="connsiteX6" fmla="*/ 162692 w 332942"/>
              <a:gd name="connsiteY6" fmla="*/ 757865 h 757865"/>
              <a:gd name="connsiteX7" fmla="*/ 0 w 332942"/>
              <a:gd name="connsiteY7" fmla="*/ 640515 h 757865"/>
              <a:gd name="connsiteX0" fmla="*/ 0 w 287603"/>
              <a:gd name="connsiteY0" fmla="*/ 648075 h 757865"/>
              <a:gd name="connsiteX1" fmla="*/ 81349 w 287603"/>
              <a:gd name="connsiteY1" fmla="*/ 648072 h 757865"/>
              <a:gd name="connsiteX2" fmla="*/ 81349 w 287603"/>
              <a:gd name="connsiteY2" fmla="*/ 0 h 757865"/>
              <a:gd name="connsiteX3" fmla="*/ 153357 w 287603"/>
              <a:gd name="connsiteY3" fmla="*/ 0 h 757865"/>
              <a:gd name="connsiteX4" fmla="*/ 153357 w 287603"/>
              <a:gd name="connsiteY4" fmla="*/ 648072 h 757865"/>
              <a:gd name="connsiteX5" fmla="*/ 287603 w 287603"/>
              <a:gd name="connsiteY5" fmla="*/ 648072 h 757865"/>
              <a:gd name="connsiteX6" fmla="*/ 117353 w 287603"/>
              <a:gd name="connsiteY6" fmla="*/ 757865 h 757865"/>
              <a:gd name="connsiteX7" fmla="*/ 0 w 287603"/>
              <a:gd name="connsiteY7" fmla="*/ 648075 h 757865"/>
              <a:gd name="connsiteX0" fmla="*/ 0 w 264932"/>
              <a:gd name="connsiteY0" fmla="*/ 648075 h 757865"/>
              <a:gd name="connsiteX1" fmla="*/ 81349 w 264932"/>
              <a:gd name="connsiteY1" fmla="*/ 648072 h 757865"/>
              <a:gd name="connsiteX2" fmla="*/ 81349 w 264932"/>
              <a:gd name="connsiteY2" fmla="*/ 0 h 757865"/>
              <a:gd name="connsiteX3" fmla="*/ 153357 w 264932"/>
              <a:gd name="connsiteY3" fmla="*/ 0 h 757865"/>
              <a:gd name="connsiteX4" fmla="*/ 153357 w 264932"/>
              <a:gd name="connsiteY4" fmla="*/ 648072 h 757865"/>
              <a:gd name="connsiteX5" fmla="*/ 264932 w 264932"/>
              <a:gd name="connsiteY5" fmla="*/ 648072 h 757865"/>
              <a:gd name="connsiteX6" fmla="*/ 117353 w 264932"/>
              <a:gd name="connsiteY6" fmla="*/ 757865 h 757865"/>
              <a:gd name="connsiteX7" fmla="*/ 0 w 264932"/>
              <a:gd name="connsiteY7" fmla="*/ 648075 h 757865"/>
              <a:gd name="connsiteX0" fmla="*/ 0 w 227149"/>
              <a:gd name="connsiteY0" fmla="*/ 648075 h 757865"/>
              <a:gd name="connsiteX1" fmla="*/ 81349 w 227149"/>
              <a:gd name="connsiteY1" fmla="*/ 648072 h 757865"/>
              <a:gd name="connsiteX2" fmla="*/ 81349 w 227149"/>
              <a:gd name="connsiteY2" fmla="*/ 0 h 757865"/>
              <a:gd name="connsiteX3" fmla="*/ 153357 w 227149"/>
              <a:gd name="connsiteY3" fmla="*/ 0 h 757865"/>
              <a:gd name="connsiteX4" fmla="*/ 153357 w 227149"/>
              <a:gd name="connsiteY4" fmla="*/ 648072 h 757865"/>
              <a:gd name="connsiteX5" fmla="*/ 227149 w 227149"/>
              <a:gd name="connsiteY5" fmla="*/ 655632 h 757865"/>
              <a:gd name="connsiteX6" fmla="*/ 117353 w 227149"/>
              <a:gd name="connsiteY6" fmla="*/ 757865 h 757865"/>
              <a:gd name="connsiteX7" fmla="*/ 0 w 227149"/>
              <a:gd name="connsiteY7" fmla="*/ 648075 h 75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49" h="757865">
                <a:moveTo>
                  <a:pt x="0" y="648075"/>
                </a:moveTo>
                <a:lnTo>
                  <a:pt x="81349" y="648072"/>
                </a:lnTo>
                <a:lnTo>
                  <a:pt x="81349" y="0"/>
                </a:lnTo>
                <a:lnTo>
                  <a:pt x="153357" y="0"/>
                </a:lnTo>
                <a:lnTo>
                  <a:pt x="153357" y="648072"/>
                </a:lnTo>
                <a:lnTo>
                  <a:pt x="227149" y="655632"/>
                </a:lnTo>
                <a:lnTo>
                  <a:pt x="117353" y="757865"/>
                </a:lnTo>
                <a:lnTo>
                  <a:pt x="0" y="6480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00" y="188640"/>
            <a:ext cx="8883271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0" dirty="0"/>
              <a:t>Разбивка на гипотетические параграфы равной длины от 1 до 1238 </a:t>
            </a:r>
            <a:r>
              <a:rPr lang="ru-RU" sz="2000" b="0" dirty="0" smtClean="0"/>
              <a:t>фраз</a:t>
            </a:r>
          </a:p>
          <a:p>
            <a:r>
              <a:rPr lang="ru-RU" sz="2000" b="0" dirty="0" smtClean="0"/>
              <a:t>в </a:t>
            </a:r>
            <a:r>
              <a:rPr lang="ru-RU" sz="2000" b="0" dirty="0"/>
              <a:t>сравнении со средней плотностью по </a:t>
            </a:r>
            <a:r>
              <a:rPr lang="ru-RU" sz="2000" b="0" dirty="0" err="1" smtClean="0"/>
              <a:t>Карапетьянцу</a:t>
            </a:r>
            <a:endParaRPr lang="ru-RU" sz="2000" b="0" dirty="0" smtClean="0"/>
          </a:p>
          <a:p>
            <a:endParaRPr lang="ru-RU" sz="2000" b="0" dirty="0" smtClean="0"/>
          </a:p>
          <a:p>
            <a:r>
              <a:rPr lang="ru-RU" sz="2000" b="0" dirty="0" smtClean="0"/>
              <a:t>На </a:t>
            </a:r>
            <a:r>
              <a:rPr lang="ru-RU" sz="2000" b="0" dirty="0"/>
              <a:t>синем фоне плотность меньше или равна средней плотности по </a:t>
            </a:r>
            <a:r>
              <a:rPr lang="ru-RU" sz="2000" b="0" dirty="0" err="1"/>
              <a:t>Карапетьянцу</a:t>
            </a:r>
            <a:r>
              <a:rPr lang="ru-RU" sz="2000" b="0" dirty="0"/>
              <a:t>. Красным выделен </a:t>
            </a:r>
            <a:r>
              <a:rPr lang="ru-RU" sz="2000" b="0" dirty="0" smtClean="0"/>
              <a:t>диапазон длины параграфа </a:t>
            </a:r>
            <a:r>
              <a:rPr lang="ru-RU" sz="2000" b="0" dirty="0"/>
              <a:t>8..</a:t>
            </a:r>
            <a:r>
              <a:rPr lang="ru-RU" sz="2000" b="0" dirty="0" smtClean="0"/>
              <a:t>27 фраз. </a:t>
            </a:r>
            <a:endParaRPr lang="ru-RU" sz="2000" b="0" dirty="0"/>
          </a:p>
        </p:txBody>
      </p:sp>
      <p:sp>
        <p:nvSpPr>
          <p:cNvPr id="17" name="Стрелка вниз 4"/>
          <p:cNvSpPr/>
          <p:nvPr/>
        </p:nvSpPr>
        <p:spPr bwMode="auto">
          <a:xfrm>
            <a:off x="811656" y="2804712"/>
            <a:ext cx="160286" cy="757865"/>
          </a:xfrm>
          <a:custGeom>
            <a:avLst/>
            <a:gdLst>
              <a:gd name="connsiteX0" fmla="*/ 0 w 144016"/>
              <a:gd name="connsiteY0" fmla="*/ 648072 h 720080"/>
              <a:gd name="connsiteX1" fmla="*/ 36004 w 144016"/>
              <a:gd name="connsiteY1" fmla="*/ 648072 h 720080"/>
              <a:gd name="connsiteX2" fmla="*/ 36004 w 144016"/>
              <a:gd name="connsiteY2" fmla="*/ 0 h 720080"/>
              <a:gd name="connsiteX3" fmla="*/ 108012 w 144016"/>
              <a:gd name="connsiteY3" fmla="*/ 0 h 720080"/>
              <a:gd name="connsiteX4" fmla="*/ 108012 w 144016"/>
              <a:gd name="connsiteY4" fmla="*/ 648072 h 720080"/>
              <a:gd name="connsiteX5" fmla="*/ 144016 w 144016"/>
              <a:gd name="connsiteY5" fmla="*/ 648072 h 720080"/>
              <a:gd name="connsiteX6" fmla="*/ 72008 w 144016"/>
              <a:gd name="connsiteY6" fmla="*/ 720080 h 720080"/>
              <a:gd name="connsiteX7" fmla="*/ 0 w 144016"/>
              <a:gd name="connsiteY7" fmla="*/ 648072 h 720080"/>
              <a:gd name="connsiteX0" fmla="*/ 0 w 242258"/>
              <a:gd name="connsiteY0" fmla="*/ 648072 h 720080"/>
              <a:gd name="connsiteX1" fmla="*/ 36004 w 242258"/>
              <a:gd name="connsiteY1" fmla="*/ 648072 h 720080"/>
              <a:gd name="connsiteX2" fmla="*/ 36004 w 242258"/>
              <a:gd name="connsiteY2" fmla="*/ 0 h 720080"/>
              <a:gd name="connsiteX3" fmla="*/ 108012 w 242258"/>
              <a:gd name="connsiteY3" fmla="*/ 0 h 720080"/>
              <a:gd name="connsiteX4" fmla="*/ 108012 w 242258"/>
              <a:gd name="connsiteY4" fmla="*/ 648072 h 720080"/>
              <a:gd name="connsiteX5" fmla="*/ 242258 w 242258"/>
              <a:gd name="connsiteY5" fmla="*/ 648072 h 720080"/>
              <a:gd name="connsiteX6" fmla="*/ 72008 w 242258"/>
              <a:gd name="connsiteY6" fmla="*/ 720080 h 720080"/>
              <a:gd name="connsiteX7" fmla="*/ 0 w 242258"/>
              <a:gd name="connsiteY7" fmla="*/ 648072 h 720080"/>
              <a:gd name="connsiteX0" fmla="*/ 0 w 280043"/>
              <a:gd name="connsiteY0" fmla="*/ 640515 h 720080"/>
              <a:gd name="connsiteX1" fmla="*/ 73789 w 280043"/>
              <a:gd name="connsiteY1" fmla="*/ 648072 h 720080"/>
              <a:gd name="connsiteX2" fmla="*/ 73789 w 280043"/>
              <a:gd name="connsiteY2" fmla="*/ 0 h 720080"/>
              <a:gd name="connsiteX3" fmla="*/ 145797 w 280043"/>
              <a:gd name="connsiteY3" fmla="*/ 0 h 720080"/>
              <a:gd name="connsiteX4" fmla="*/ 145797 w 280043"/>
              <a:gd name="connsiteY4" fmla="*/ 648072 h 720080"/>
              <a:gd name="connsiteX5" fmla="*/ 280043 w 280043"/>
              <a:gd name="connsiteY5" fmla="*/ 648072 h 720080"/>
              <a:gd name="connsiteX6" fmla="*/ 109793 w 280043"/>
              <a:gd name="connsiteY6" fmla="*/ 720080 h 720080"/>
              <a:gd name="connsiteX7" fmla="*/ 0 w 280043"/>
              <a:gd name="connsiteY7" fmla="*/ 640515 h 720080"/>
              <a:gd name="connsiteX0" fmla="*/ 0 w 280043"/>
              <a:gd name="connsiteY0" fmla="*/ 640515 h 757865"/>
              <a:gd name="connsiteX1" fmla="*/ 73789 w 280043"/>
              <a:gd name="connsiteY1" fmla="*/ 648072 h 757865"/>
              <a:gd name="connsiteX2" fmla="*/ 73789 w 280043"/>
              <a:gd name="connsiteY2" fmla="*/ 0 h 757865"/>
              <a:gd name="connsiteX3" fmla="*/ 145797 w 280043"/>
              <a:gd name="connsiteY3" fmla="*/ 0 h 757865"/>
              <a:gd name="connsiteX4" fmla="*/ 145797 w 280043"/>
              <a:gd name="connsiteY4" fmla="*/ 648072 h 757865"/>
              <a:gd name="connsiteX5" fmla="*/ 280043 w 280043"/>
              <a:gd name="connsiteY5" fmla="*/ 648072 h 757865"/>
              <a:gd name="connsiteX6" fmla="*/ 109793 w 280043"/>
              <a:gd name="connsiteY6" fmla="*/ 757865 h 757865"/>
              <a:gd name="connsiteX7" fmla="*/ 0 w 280043"/>
              <a:gd name="connsiteY7" fmla="*/ 640515 h 757865"/>
              <a:gd name="connsiteX0" fmla="*/ 0 w 332942"/>
              <a:gd name="connsiteY0" fmla="*/ 640515 h 757865"/>
              <a:gd name="connsiteX1" fmla="*/ 126688 w 332942"/>
              <a:gd name="connsiteY1" fmla="*/ 648072 h 757865"/>
              <a:gd name="connsiteX2" fmla="*/ 126688 w 332942"/>
              <a:gd name="connsiteY2" fmla="*/ 0 h 757865"/>
              <a:gd name="connsiteX3" fmla="*/ 198696 w 332942"/>
              <a:gd name="connsiteY3" fmla="*/ 0 h 757865"/>
              <a:gd name="connsiteX4" fmla="*/ 198696 w 332942"/>
              <a:gd name="connsiteY4" fmla="*/ 648072 h 757865"/>
              <a:gd name="connsiteX5" fmla="*/ 332942 w 332942"/>
              <a:gd name="connsiteY5" fmla="*/ 648072 h 757865"/>
              <a:gd name="connsiteX6" fmla="*/ 162692 w 332942"/>
              <a:gd name="connsiteY6" fmla="*/ 757865 h 757865"/>
              <a:gd name="connsiteX7" fmla="*/ 0 w 332942"/>
              <a:gd name="connsiteY7" fmla="*/ 640515 h 757865"/>
              <a:gd name="connsiteX0" fmla="*/ 0 w 287603"/>
              <a:gd name="connsiteY0" fmla="*/ 648075 h 757865"/>
              <a:gd name="connsiteX1" fmla="*/ 81349 w 287603"/>
              <a:gd name="connsiteY1" fmla="*/ 648072 h 757865"/>
              <a:gd name="connsiteX2" fmla="*/ 81349 w 287603"/>
              <a:gd name="connsiteY2" fmla="*/ 0 h 757865"/>
              <a:gd name="connsiteX3" fmla="*/ 153357 w 287603"/>
              <a:gd name="connsiteY3" fmla="*/ 0 h 757865"/>
              <a:gd name="connsiteX4" fmla="*/ 153357 w 287603"/>
              <a:gd name="connsiteY4" fmla="*/ 648072 h 757865"/>
              <a:gd name="connsiteX5" fmla="*/ 287603 w 287603"/>
              <a:gd name="connsiteY5" fmla="*/ 648072 h 757865"/>
              <a:gd name="connsiteX6" fmla="*/ 117353 w 287603"/>
              <a:gd name="connsiteY6" fmla="*/ 757865 h 757865"/>
              <a:gd name="connsiteX7" fmla="*/ 0 w 287603"/>
              <a:gd name="connsiteY7" fmla="*/ 648075 h 757865"/>
              <a:gd name="connsiteX0" fmla="*/ 0 w 264932"/>
              <a:gd name="connsiteY0" fmla="*/ 648075 h 757865"/>
              <a:gd name="connsiteX1" fmla="*/ 81349 w 264932"/>
              <a:gd name="connsiteY1" fmla="*/ 648072 h 757865"/>
              <a:gd name="connsiteX2" fmla="*/ 81349 w 264932"/>
              <a:gd name="connsiteY2" fmla="*/ 0 h 757865"/>
              <a:gd name="connsiteX3" fmla="*/ 153357 w 264932"/>
              <a:gd name="connsiteY3" fmla="*/ 0 h 757865"/>
              <a:gd name="connsiteX4" fmla="*/ 153357 w 264932"/>
              <a:gd name="connsiteY4" fmla="*/ 648072 h 757865"/>
              <a:gd name="connsiteX5" fmla="*/ 264932 w 264932"/>
              <a:gd name="connsiteY5" fmla="*/ 648072 h 757865"/>
              <a:gd name="connsiteX6" fmla="*/ 117353 w 264932"/>
              <a:gd name="connsiteY6" fmla="*/ 757865 h 757865"/>
              <a:gd name="connsiteX7" fmla="*/ 0 w 264932"/>
              <a:gd name="connsiteY7" fmla="*/ 648075 h 757865"/>
              <a:gd name="connsiteX0" fmla="*/ 0 w 227149"/>
              <a:gd name="connsiteY0" fmla="*/ 648075 h 757865"/>
              <a:gd name="connsiteX1" fmla="*/ 81349 w 227149"/>
              <a:gd name="connsiteY1" fmla="*/ 648072 h 757865"/>
              <a:gd name="connsiteX2" fmla="*/ 81349 w 227149"/>
              <a:gd name="connsiteY2" fmla="*/ 0 h 757865"/>
              <a:gd name="connsiteX3" fmla="*/ 153357 w 227149"/>
              <a:gd name="connsiteY3" fmla="*/ 0 h 757865"/>
              <a:gd name="connsiteX4" fmla="*/ 153357 w 227149"/>
              <a:gd name="connsiteY4" fmla="*/ 648072 h 757865"/>
              <a:gd name="connsiteX5" fmla="*/ 227149 w 227149"/>
              <a:gd name="connsiteY5" fmla="*/ 655632 h 757865"/>
              <a:gd name="connsiteX6" fmla="*/ 117353 w 227149"/>
              <a:gd name="connsiteY6" fmla="*/ 757865 h 757865"/>
              <a:gd name="connsiteX7" fmla="*/ 0 w 227149"/>
              <a:gd name="connsiteY7" fmla="*/ 648075 h 75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49" h="757865">
                <a:moveTo>
                  <a:pt x="0" y="648075"/>
                </a:moveTo>
                <a:lnTo>
                  <a:pt x="81349" y="648072"/>
                </a:lnTo>
                <a:lnTo>
                  <a:pt x="81349" y="0"/>
                </a:lnTo>
                <a:lnTo>
                  <a:pt x="153357" y="0"/>
                </a:lnTo>
                <a:lnTo>
                  <a:pt x="153357" y="648072"/>
                </a:lnTo>
                <a:lnTo>
                  <a:pt x="227149" y="655632"/>
                </a:lnTo>
                <a:lnTo>
                  <a:pt x="117353" y="757865"/>
                </a:lnTo>
                <a:lnTo>
                  <a:pt x="0" y="6480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7" y="2413331"/>
            <a:ext cx="3952875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708" y="3537012"/>
            <a:ext cx="7122206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                 ПЛОТНОСТЬ ПАРАГРАФА =</a:t>
            </a:r>
          </a:p>
          <a:p>
            <a:pPr algn="ctr"/>
            <a:r>
              <a:rPr lang="ru-RU" sz="2400" dirty="0" smtClean="0"/>
              <a:t>доля в процентах</a:t>
            </a:r>
          </a:p>
          <a:p>
            <a:pPr algn="ctr"/>
            <a:endParaRPr lang="ru-RU" dirty="0"/>
          </a:p>
          <a:p>
            <a:pPr algn="ctr">
              <a:lnSpc>
                <a:spcPct val="120000"/>
              </a:lnSpc>
            </a:pPr>
            <a:r>
              <a:rPr lang="ru-RU" sz="2000" b="0" dirty="0" smtClean="0"/>
              <a:t>числа разных иероглифов, </a:t>
            </a:r>
          </a:p>
          <a:p>
            <a:pPr algn="ctr">
              <a:lnSpc>
                <a:spcPct val="120000"/>
              </a:lnSpc>
            </a:pPr>
            <a:r>
              <a:rPr lang="ru-RU" sz="2000" b="0" dirty="0" smtClean="0"/>
              <a:t>которые встречаются в данном параграфе</a:t>
            </a:r>
          </a:p>
          <a:p>
            <a:pPr algn="ctr">
              <a:lnSpc>
                <a:spcPct val="120000"/>
              </a:lnSpc>
            </a:pPr>
            <a:r>
              <a:rPr lang="ru-RU" sz="2000" b="0" dirty="0" smtClean="0"/>
              <a:t>и не встречаются в соседних параграфах,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2000" b="0" dirty="0" smtClean="0"/>
              <a:t>от общего числа разных иероглифов в данном параграфе</a:t>
            </a: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492127" y="1884823"/>
            <a:ext cx="3472361" cy="1631216"/>
          </a:xfrm>
          <a:prstGeom prst="rect">
            <a:avLst/>
          </a:prstGeom>
          <a:solidFill>
            <a:srgbClr val="F3EB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0" dirty="0" smtClean="0"/>
              <a:t>Для параграфов </a:t>
            </a:r>
          </a:p>
          <a:p>
            <a:r>
              <a:rPr lang="ru-RU" sz="2000" b="0" dirty="0" smtClean="0"/>
              <a:t>разной длины 8</a:t>
            </a:r>
            <a:r>
              <a:rPr lang="ru-RU" sz="2000" b="0" dirty="0" smtClean="0">
                <a:sym typeface="Symbol"/>
              </a:rPr>
              <a:t>27 фраз</a:t>
            </a:r>
          </a:p>
          <a:p>
            <a:r>
              <a:rPr lang="ru-RU" sz="2000" b="0" dirty="0" smtClean="0">
                <a:sym typeface="Symbol"/>
              </a:rPr>
              <a:t>с тем же началом</a:t>
            </a:r>
          </a:p>
          <a:p>
            <a:r>
              <a:rPr lang="ru-RU" sz="2000" b="0" dirty="0" smtClean="0">
                <a:sym typeface="Symbol"/>
              </a:rPr>
              <a:t>плотность по </a:t>
            </a:r>
            <a:r>
              <a:rPr lang="ru-RU" sz="2000" b="0" dirty="0" err="1" smtClean="0">
                <a:sym typeface="Symbol"/>
              </a:rPr>
              <a:t>Карапетьянцу</a:t>
            </a:r>
            <a:endParaRPr lang="ru-RU" sz="2000" b="0" dirty="0" smtClean="0">
              <a:sym typeface="Symbol"/>
            </a:endParaRPr>
          </a:p>
          <a:p>
            <a:r>
              <a:rPr lang="ru-RU" sz="2000" dirty="0" smtClean="0">
                <a:sym typeface="Symbol"/>
              </a:rPr>
              <a:t> 83%</a:t>
            </a:r>
            <a:r>
              <a:rPr lang="ru-RU" sz="2000" b="0" dirty="0" smtClean="0">
                <a:sym typeface="Symbol"/>
              </a:rPr>
              <a:t> от максимальной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52488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5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59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6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04599"/>
              </p:ext>
            </p:extLst>
          </p:nvPr>
        </p:nvGraphicFramePr>
        <p:xfrm>
          <a:off x="143508" y="906322"/>
          <a:ext cx="8850701" cy="539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1116124"/>
                <a:gridCol w="792088"/>
                <a:gridCol w="756084"/>
                <a:gridCol w="3024336"/>
                <a:gridCol w="281749"/>
              </a:tblGrid>
              <a:tr h="102635"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учёт интервала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1"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между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иероглифами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слева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справа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411"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Длина фрагмента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(число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иероглифов)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равенство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1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- разность длин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подпоследовательности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подпоследовательности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входящие в оба фрагмента 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число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наибольшая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сумма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сумма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минимальных чисел вхождений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сумма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произведений чисел вхождений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число пар вхождений)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число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наибольшая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число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наибольшая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длина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число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наибольшая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длина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сумма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длин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сумма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минимальных чисел вхождения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сумма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произведений чисел вхождения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число пар вхождений)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Расстояние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 число операций для трансформации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одного фрагмента в другой 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удаление, вставка, замена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одного иероглифа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- расстояние Левенштейна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+ транспозиция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(перемена местами соседних иероглифов)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- расстояние 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Дамерау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-Левенштейна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Рифма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рифма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4" marR="17234" marT="3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516" y="11663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Критерии подобия двух фрагментов текста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1145" y="758143"/>
            <a:ext cx="7976676" cy="4615073"/>
          </a:xfrm>
          <a:prstGeom prst="rect">
            <a:avLst/>
          </a:prstGeom>
          <a:solidFill>
            <a:srgbClr val="F3EBC9"/>
          </a:solidFill>
          <a:ln>
            <a:solidFill>
              <a:schemeClr val="tx1"/>
            </a:solidFill>
          </a:ln>
        </p:spPr>
        <p:txBody>
          <a:bodyPr wrap="square" lIns="360000" tIns="180000" rIns="180000" bIns="108000" rtlCol="0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МЕТРИКА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ЧЕТВЕРТАК</a:t>
            </a:r>
          </a:p>
          <a:p>
            <a:endParaRPr lang="ru-RU" dirty="0"/>
          </a:p>
          <a:p>
            <a:r>
              <a:rPr lang="ru-RU" sz="2000" b="0" dirty="0" smtClean="0"/>
              <a:t>		</a:t>
            </a:r>
            <a:r>
              <a:rPr lang="ru-RU" sz="2000" i="1" dirty="0" smtClean="0"/>
              <a:t>наибольшие</a:t>
            </a:r>
            <a:r>
              <a:rPr lang="ru-RU" sz="2000" b="0" dirty="0" smtClean="0"/>
              <a:t> общие </a:t>
            </a:r>
            <a:r>
              <a:rPr lang="ru-RU" sz="2000" b="0" dirty="0" err="1" smtClean="0"/>
              <a:t>подпоследовательности</a:t>
            </a:r>
            <a:r>
              <a:rPr lang="ru-RU" sz="2000" b="0" dirty="0" smtClean="0"/>
              <a:t> :</a:t>
            </a:r>
          </a:p>
          <a:p>
            <a:pPr>
              <a:spcBef>
                <a:spcPts val="1200"/>
              </a:spcBef>
            </a:pPr>
            <a:r>
              <a:rPr lang="ru-RU" sz="2800" u="sng" dirty="0" smtClean="0"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  <a:r>
              <a:rPr lang="ru-RU" sz="2800" u="sng" dirty="0" smtClean="0">
                <a:uFill>
                  <a:solidFill>
                    <a:srgbClr val="3399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800" u="sng" dirty="0" smtClean="0">
                <a:uFill>
                  <a:solidFill>
                    <a:srgbClr val="00FF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u="sng" dirty="0" smtClean="0">
                <a:uFill>
                  <a:solidFill>
                    <a:srgbClr val="FF66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К</a:t>
            </a:r>
            <a:r>
              <a:rPr lang="ru-RU" sz="20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ru-RU" sz="2000" dirty="0">
                <a:cs typeface="Courier New" panose="02070309020205020404" pitchFamily="49" charset="0"/>
              </a:rPr>
              <a:t>  </a:t>
            </a:r>
            <a:r>
              <a:rPr lang="ru-RU" sz="2000" b="0" i="1" dirty="0" smtClean="0">
                <a:latin typeface="+mn-lt"/>
              </a:rPr>
              <a:t>и</a:t>
            </a:r>
            <a:r>
              <a:rPr lang="ru-RU" sz="2000" dirty="0">
                <a:cs typeface="Courier New" panose="02070309020205020404" pitchFamily="49" charset="0"/>
              </a:rPr>
              <a:t>  </a:t>
            </a:r>
            <a:r>
              <a:rPr lang="ru-RU" sz="20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ru-RU" sz="2800" u="sng" dirty="0" smtClean="0"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  <a:r>
              <a:rPr lang="ru-RU" sz="2800" u="sng" dirty="0" smtClean="0">
                <a:uFill>
                  <a:solidFill>
                    <a:srgbClr val="3399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800" u="sng" dirty="0" smtClean="0">
                <a:uFill>
                  <a:solidFill>
                    <a:srgbClr val="00FF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u="sng" dirty="0" smtClean="0">
                <a:uFill>
                  <a:solidFill>
                    <a:srgbClr val="996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000" dirty="0" smtClean="0"/>
              <a:t>	</a:t>
            </a:r>
            <a:r>
              <a:rPr lang="ru-RU" sz="2000" b="0" dirty="0" smtClean="0"/>
              <a:t>—</a:t>
            </a:r>
            <a:r>
              <a:rPr lang="ru-RU" sz="2000" dirty="0" smtClean="0"/>
              <a:t> </a:t>
            </a:r>
            <a:r>
              <a:rPr lang="ru-RU" sz="2000" b="0" dirty="0" smtClean="0"/>
              <a:t>без учёта расстояний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sz="2800" u="sng" dirty="0" smtClean="0"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  <a:r>
              <a:rPr lang="ru-RU" sz="2800" u="sng" dirty="0" smtClean="0">
                <a:uFill>
                  <a:solidFill>
                    <a:srgbClr val="3399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0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ru-RU" sz="2000" dirty="0">
                <a:cs typeface="Courier New" panose="02070309020205020404" pitchFamily="49" charset="0"/>
              </a:rPr>
              <a:t>        </a:t>
            </a:r>
            <a:r>
              <a:rPr lang="ru-RU" sz="2000" b="0" i="1" dirty="0" smtClean="0">
                <a:latin typeface="+mn-lt"/>
                <a:cs typeface="Courier New" panose="02070309020205020404" pitchFamily="49" charset="0"/>
              </a:rPr>
              <a:t>и</a:t>
            </a:r>
            <a:r>
              <a:rPr lang="ru-RU" sz="2000" dirty="0" smtClean="0">
                <a:cs typeface="Courier New" panose="02070309020205020404" pitchFamily="49" charset="0"/>
              </a:rPr>
              <a:t>  </a:t>
            </a:r>
            <a:r>
              <a:rPr lang="ru-RU" sz="20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ru-RU" sz="2800" u="sng" dirty="0" smtClean="0"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ru-RU" sz="2800" u="sng" dirty="0" smtClean="0">
                <a:uFill>
                  <a:solidFill>
                    <a:srgbClr val="FF66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К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000" b="0" dirty="0" smtClean="0"/>
              <a:t>—</a:t>
            </a:r>
            <a:r>
              <a:rPr lang="ru-RU" sz="2000" dirty="0" smtClean="0"/>
              <a:t> </a:t>
            </a:r>
            <a:r>
              <a:rPr lang="ru-RU" sz="2000" b="0" dirty="0" smtClean="0"/>
              <a:t>с </a:t>
            </a:r>
            <a:r>
              <a:rPr lang="ru-RU" sz="2000" b="0" dirty="0"/>
              <a:t>учётом расстояний между </a:t>
            </a:r>
            <a:r>
              <a:rPr lang="ru-RU" sz="2000" b="0" dirty="0" smtClean="0"/>
              <a:t>буквами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sz="2800" u="sng" dirty="0" smtClean="0">
                <a:uFill>
                  <a:solidFill>
                    <a:srgbClr val="00FF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ru-RU" sz="2000" b="0" dirty="0" smtClean="0"/>
              <a:t>—</a:t>
            </a:r>
            <a:r>
              <a:rPr lang="ru-RU" sz="2000" dirty="0" smtClean="0"/>
              <a:t> </a:t>
            </a:r>
            <a:r>
              <a:rPr lang="ru-RU" sz="2000" b="0" dirty="0" smtClean="0"/>
              <a:t>с учётом расстояний между буквами</a:t>
            </a:r>
          </a:p>
          <a:p>
            <a:r>
              <a:rPr lang="ru-RU" sz="2000" b="0" dirty="0" smtClean="0"/>
              <a:t>				и после последней буквы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800" u="sng" dirty="0" smtClean="0">
                <a:uFill>
                  <a:solidFill>
                    <a:srgbClr val="FF00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  <a:r>
              <a:rPr lang="ru-RU" sz="2800" u="sng" dirty="0" smtClean="0">
                <a:uFill>
                  <a:solidFill>
                    <a:srgbClr val="3399FF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ru-RU" sz="2000" b="0" dirty="0" smtClean="0"/>
              <a:t>—</a:t>
            </a:r>
            <a:r>
              <a:rPr lang="ru-RU" sz="2000" dirty="0" smtClean="0"/>
              <a:t> </a:t>
            </a:r>
            <a:r>
              <a:rPr lang="ru-RU" sz="2000" b="0" dirty="0" smtClean="0"/>
              <a:t>с </a:t>
            </a:r>
            <a:r>
              <a:rPr lang="ru-RU" sz="2000" b="0" dirty="0"/>
              <a:t>учётом расстояний между </a:t>
            </a:r>
            <a:r>
              <a:rPr lang="ru-RU" sz="2000" b="0" dirty="0" smtClean="0"/>
              <a:t>буквами</a:t>
            </a:r>
          </a:p>
          <a:p>
            <a:r>
              <a:rPr lang="ru-RU" sz="2000" b="0" dirty="0" smtClean="0"/>
              <a:t>				и до первой буквы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655676" y="1340768"/>
            <a:ext cx="0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519772" y="1340768"/>
            <a:ext cx="612068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735796" y="1340768"/>
            <a:ext cx="144016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1871700" y="1340768"/>
            <a:ext cx="864096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1655676" y="1340768"/>
            <a:ext cx="630070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087724" y="1340768"/>
            <a:ext cx="396044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1871700" y="1340768"/>
            <a:ext cx="0" cy="252028"/>
          </a:xfrm>
          <a:prstGeom prst="line">
            <a:avLst/>
          </a:prstGeom>
          <a:solidFill>
            <a:srgbClr val="F1F8F9"/>
          </a:solidFill>
          <a:ln w="254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8970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7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36" y="152636"/>
            <a:ext cx="5342064" cy="62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67" name="Рисунок 33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1200"/>
            <a:ext cx="3619753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8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04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rgbClr val="808080"/>
                </a:solidFill>
              </a:rPr>
              <a:t>(11)</a:t>
            </a:r>
            <a:endParaRPr lang="ru-RU" sz="1400" b="0" dirty="0">
              <a:solidFill>
                <a:srgbClr val="808080"/>
              </a:solidFill>
            </a:endParaRP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71500" y="6489700"/>
            <a:ext cx="6766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 err="1" smtClean="0">
                <a:solidFill>
                  <a:srgbClr val="6666FF"/>
                </a:solidFill>
              </a:rPr>
              <a:t>И.Б.Бурдонов</a:t>
            </a:r>
            <a:r>
              <a:rPr lang="ru-RU" sz="1200" b="0" dirty="0" smtClean="0">
                <a:solidFill>
                  <a:srgbClr val="6666FF"/>
                </a:solidFill>
              </a:rPr>
              <a:t>, </a:t>
            </a:r>
            <a:r>
              <a:rPr lang="ru-RU" sz="1200" b="0" dirty="0" err="1" smtClean="0">
                <a:solidFill>
                  <a:srgbClr val="6666FF"/>
                </a:solidFill>
              </a:rPr>
              <a:t>А.В.Максимов</a:t>
            </a:r>
            <a:r>
              <a:rPr lang="ru-RU" sz="1200" b="0" dirty="0" smtClean="0">
                <a:solidFill>
                  <a:srgbClr val="6666FF"/>
                </a:solidFill>
              </a:rPr>
              <a:t>. ИСП РАН. Компьютерная структуризация канонических текстов.</a:t>
            </a:r>
            <a:endParaRPr lang="ru-RU" sz="1200" b="0" dirty="0">
              <a:solidFill>
                <a:srgbClr val="66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6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структуризации </a:t>
            </a:r>
            <a:r>
              <a:rPr lang="ru-RU" dirty="0" err="1" smtClean="0"/>
              <a:t>Карапетьянца</a:t>
            </a:r>
            <a:r>
              <a:rPr lang="ru-RU" dirty="0" smtClean="0"/>
              <a:t> «Дао дэ </a:t>
            </a:r>
            <a:r>
              <a:rPr lang="ru-RU" dirty="0" err="1" smtClean="0"/>
              <a:t>цзин</a:t>
            </a:r>
            <a:r>
              <a:rPr lang="ru-RU" dirty="0" smtClean="0"/>
              <a:t>» состоит из 86 параграфов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062606"/>
            <a:ext cx="8676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/>
              <a:t>Размещение параграфа по </a:t>
            </a:r>
            <a:r>
              <a:rPr lang="ru-RU" sz="2000" b="0" dirty="0" err="1" smtClean="0"/>
              <a:t>Карапетьянцу</a:t>
            </a:r>
            <a:r>
              <a:rPr lang="ru-RU" sz="2000" b="0" dirty="0" smtClean="0"/>
              <a:t> </a:t>
            </a:r>
          </a:p>
          <a:p>
            <a:r>
              <a:rPr lang="ru-RU" sz="2000" b="0" dirty="0" smtClean="0"/>
              <a:t>попадает в число максимально параллельных размещений </a:t>
            </a:r>
          </a:p>
          <a:p>
            <a:r>
              <a:rPr lang="ru-RU" sz="2000" b="0" dirty="0" smtClean="0"/>
              <a:t>по совокупности всех 19 критериев:</a:t>
            </a:r>
          </a:p>
          <a:p>
            <a:endParaRPr lang="ru-RU" sz="2000" b="0" dirty="0" smtClean="0"/>
          </a:p>
          <a:p>
            <a:r>
              <a:rPr lang="ru-RU" sz="2000" b="0" dirty="0"/>
              <a:t>для </a:t>
            </a:r>
            <a:r>
              <a:rPr lang="ru-RU" sz="2000" dirty="0"/>
              <a:t>66</a:t>
            </a:r>
            <a:r>
              <a:rPr lang="ru-RU" sz="2000" b="0" dirty="0"/>
              <a:t> параграфов </a:t>
            </a:r>
            <a:r>
              <a:rPr lang="ru-RU" sz="2000" b="0" dirty="0" smtClean="0"/>
              <a:t>(</a:t>
            </a:r>
            <a:r>
              <a:rPr lang="ru-RU" sz="2000" dirty="0" smtClean="0">
                <a:sym typeface="Symbol"/>
              </a:rPr>
              <a:t> </a:t>
            </a:r>
            <a:r>
              <a:rPr lang="ru-RU" sz="2000" dirty="0" smtClean="0"/>
              <a:t>77</a:t>
            </a:r>
            <a:r>
              <a:rPr lang="ru-RU" sz="2000" dirty="0"/>
              <a:t>%</a:t>
            </a:r>
            <a:r>
              <a:rPr lang="ru-RU" sz="2000" b="0" dirty="0"/>
              <a:t>) – без учёта деления на </a:t>
            </a:r>
            <a:r>
              <a:rPr lang="ru-RU" sz="2000" b="0" dirty="0" smtClean="0"/>
              <a:t>фразы,</a:t>
            </a:r>
            <a:endParaRPr lang="ru-RU" sz="2000" b="0" dirty="0"/>
          </a:p>
          <a:p>
            <a:r>
              <a:rPr lang="ru-RU" sz="2000" b="0" dirty="0" smtClean="0"/>
              <a:t>для </a:t>
            </a:r>
            <a:r>
              <a:rPr lang="ru-RU" sz="2000" dirty="0" smtClean="0"/>
              <a:t>63</a:t>
            </a:r>
            <a:r>
              <a:rPr lang="ru-RU" sz="2000" b="0" dirty="0" smtClean="0"/>
              <a:t> параграфов </a:t>
            </a:r>
            <a:r>
              <a:rPr lang="ru-RU" sz="2000" b="0" dirty="0" smtClean="0"/>
              <a:t>(</a:t>
            </a:r>
            <a:r>
              <a:rPr lang="ru-RU" sz="2000" dirty="0">
                <a:sym typeface="Symbol"/>
              </a:rPr>
              <a:t> </a:t>
            </a:r>
            <a:r>
              <a:rPr lang="ru-RU" sz="2000" dirty="0" smtClean="0"/>
              <a:t>73</a:t>
            </a:r>
            <a:r>
              <a:rPr lang="ru-RU" sz="2000" dirty="0" smtClean="0"/>
              <a:t>%</a:t>
            </a:r>
            <a:r>
              <a:rPr lang="ru-RU" sz="2000" b="0" dirty="0" smtClean="0"/>
              <a:t>) – с учётом деления на фразы.</a:t>
            </a:r>
          </a:p>
          <a:p>
            <a:endParaRPr lang="ru-RU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Это более чем в полтора раза больше, чем мат. ожидание при случайной выборке размещения.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b="0" dirty="0" smtClean="0"/>
          </a:p>
          <a:p>
            <a:r>
              <a:rPr lang="ru-RU" sz="2000" b="0" dirty="0" smtClean="0"/>
              <a:t>В 71 параграфе </a:t>
            </a:r>
            <a:r>
              <a:rPr lang="ru-RU" sz="2000" b="0" dirty="0" smtClean="0"/>
              <a:t>(</a:t>
            </a:r>
            <a:r>
              <a:rPr lang="ru-RU" sz="2000" b="0" dirty="0">
                <a:sym typeface="Symbol"/>
              </a:rPr>
              <a:t> </a:t>
            </a:r>
            <a:r>
              <a:rPr lang="ru-RU" sz="2000" b="0" dirty="0" smtClean="0"/>
              <a:t>82,6</a:t>
            </a:r>
            <a:r>
              <a:rPr lang="ru-RU" sz="2000" b="0" dirty="0" smtClean="0"/>
              <a:t>%) результаты с учётом и без учёта фраз совпадают.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01534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8F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8F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196556</TotalTime>
  <Words>859</Words>
  <Application>Microsoft Office PowerPoint</Application>
  <PresentationFormat>Экран (4:3)</PresentationFormat>
  <Paragraphs>223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Calibri</vt:lpstr>
      <vt:lpstr>Courier New</vt:lpstr>
      <vt:lpstr>Symbol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ISP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Борисович Бурдонов   Институт Системного Программирования РАН (ИСПРАН)  Исследование одно/двунаправленных распределённых сетей конечным роботом</dc:title>
  <dc:creator>Igor Bourdonov</dc:creator>
  <cp:lastModifiedBy>igor</cp:lastModifiedBy>
  <cp:revision>2143</cp:revision>
  <dcterms:created xsi:type="dcterms:W3CDTF">2004-09-07T08:30:49Z</dcterms:created>
  <dcterms:modified xsi:type="dcterms:W3CDTF">2023-10-30T18:13:18Z</dcterms:modified>
</cp:coreProperties>
</file>